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81" r:id="rId3"/>
    <p:sldId id="283" r:id="rId4"/>
    <p:sldId id="282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SKLADBA (SYNTAX)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gray">
          <a:xfrm>
            <a:off x="533399" y="3719946"/>
            <a:ext cx="8163791" cy="149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 smtClean="0"/>
              <a:t>- opakování, nic nového pod sluncem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Větné 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75121" cy="353060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výrazy tvořící mluvnickou stavbu věty</a:t>
            </a:r>
          </a:p>
          <a:p>
            <a:r>
              <a:rPr lang="cs-CZ" sz="2000" dirty="0" smtClean="0"/>
              <a:t>pouze plnovýznamová (jména, slovesa, příslovce), výjimečně citoslovce</a:t>
            </a:r>
          </a:p>
          <a:p>
            <a:r>
              <a:rPr lang="cs-CZ" sz="2000" dirty="0" smtClean="0"/>
              <a:t>rozlišujeme</a:t>
            </a:r>
          </a:p>
          <a:p>
            <a:pPr lvl="1"/>
            <a:r>
              <a:rPr lang="cs-CZ" sz="1800" dirty="0" smtClean="0"/>
              <a:t>základní (podmět - přísudek)</a:t>
            </a:r>
          </a:p>
          <a:p>
            <a:pPr lvl="1"/>
            <a:r>
              <a:rPr lang="cs-CZ" sz="1800" dirty="0" smtClean="0"/>
              <a:t>rozvíjející (přívlastek, předmět, příslovečné určení, doplněk)</a:t>
            </a:r>
          </a:p>
          <a:p>
            <a:r>
              <a:rPr lang="cs-CZ" sz="2000" dirty="0" smtClean="0"/>
              <a:t>každý může být holý (patří sem i složené slovesné tvary a předložkové tvary), rozvitý nebo několikanásobný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90124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Větné 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838184" cy="35306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samostatnými větnými členy nejsou:</a:t>
            </a:r>
          </a:p>
          <a:p>
            <a:pPr lvl="1"/>
            <a:r>
              <a:rPr lang="cs-CZ" sz="2000" dirty="0" smtClean="0"/>
              <a:t>předložky, spojky, částice, citoslovce (pokud nejsou v pozici podmětu nebo přísudku)</a:t>
            </a:r>
          </a:p>
          <a:p>
            <a:pPr lvl="1"/>
            <a:r>
              <a:rPr lang="cs-CZ" sz="2000" dirty="0" smtClean="0"/>
              <a:t>odkazovací, navazovací nebo nadbytečné výrazy</a:t>
            </a:r>
          </a:p>
          <a:p>
            <a:pPr lvl="1"/>
            <a:r>
              <a:rPr lang="cs-CZ" sz="2000" dirty="0" smtClean="0"/>
              <a:t>zdůrazňující, rytmické nebo navazující částice</a:t>
            </a:r>
          </a:p>
          <a:p>
            <a:pPr lvl="1"/>
            <a:r>
              <a:rPr lang="cs-CZ" sz="2000" dirty="0" smtClean="0"/>
              <a:t>oslovení v 5. pádu</a:t>
            </a:r>
          </a:p>
          <a:p>
            <a:pPr lvl="1"/>
            <a:r>
              <a:rPr lang="cs-CZ" sz="2000" dirty="0" smtClean="0"/>
              <a:t>vsuvky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14528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Podmět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33080" cy="436880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vyjadřuje původce děje, nositele vlastnosti, činnosti nebo děje, případně i cíl (u pasiva)</a:t>
            </a:r>
          </a:p>
          <a:p>
            <a:r>
              <a:rPr lang="cs-CZ" sz="2000" dirty="0" smtClean="0"/>
              <a:t>nejčastěji je vyjádřen nominativem substantiva, ale kromě </a:t>
            </a:r>
            <a:r>
              <a:rPr lang="cs-CZ" sz="2000" strike="sngStrike" dirty="0" smtClean="0"/>
              <a:t>předložek, spojek a částic</a:t>
            </a:r>
            <a:r>
              <a:rPr lang="cs-CZ" sz="2000" dirty="0" smtClean="0"/>
              <a:t> může být vyjádřen jakýmkoliv slovním druhem</a:t>
            </a:r>
          </a:p>
          <a:p>
            <a:r>
              <a:rPr lang="cs-CZ" sz="2000" dirty="0" smtClean="0"/>
              <a:t>rozlišujeme:</a:t>
            </a:r>
          </a:p>
          <a:p>
            <a:pPr lvl="1"/>
            <a:r>
              <a:rPr lang="cs-CZ" sz="1800" dirty="0" smtClean="0"/>
              <a:t>vyjádřený</a:t>
            </a:r>
          </a:p>
          <a:p>
            <a:pPr lvl="1"/>
            <a:r>
              <a:rPr lang="cs-CZ" sz="1800" dirty="0" smtClean="0"/>
              <a:t>nevyjádření</a:t>
            </a:r>
          </a:p>
          <a:p>
            <a:pPr lvl="1"/>
            <a:r>
              <a:rPr lang="cs-CZ" sz="1800" dirty="0" smtClean="0"/>
              <a:t>všeobecný</a:t>
            </a:r>
          </a:p>
          <a:p>
            <a:pPr lvl="1"/>
            <a:r>
              <a:rPr lang="cs-CZ" sz="1800" dirty="0" smtClean="0"/>
              <a:t>neurčitý</a:t>
            </a:r>
          </a:p>
          <a:p>
            <a:pPr lvl="1"/>
            <a:r>
              <a:rPr lang="cs-CZ" sz="1800" dirty="0" smtClean="0"/>
              <a:t>zástupný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4119380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Přísudek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VIZ UČEBNICE str. 70 (součást PL)</a:t>
            </a:r>
          </a:p>
        </p:txBody>
      </p:sp>
    </p:spTree>
    <p:extLst>
      <p:ext uri="{BB962C8B-B14F-4D97-AF65-F5344CB8AC3E}">
        <p14:creationId xmlns:p14="http://schemas.microsoft.com/office/powerpoint/2010/main" val="3372834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1481</TotalTime>
  <Words>165</Words>
  <Application>Microsoft Office PowerPoint</Application>
  <PresentationFormat>Předvádění na obrazovce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Iontový efekt</vt:lpstr>
      <vt:lpstr>SKLADBA (SYNTAX)</vt:lpstr>
      <vt:lpstr>Větné členy</vt:lpstr>
      <vt:lpstr>Větné členy</vt:lpstr>
      <vt:lpstr>Podmět</vt:lpstr>
      <vt:lpstr>Přísudek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81</cp:revision>
  <dcterms:created xsi:type="dcterms:W3CDTF">2019-10-22T05:21:01Z</dcterms:created>
  <dcterms:modified xsi:type="dcterms:W3CDTF">2020-05-14T04:06:22Z</dcterms:modified>
</cp:coreProperties>
</file>