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74" r:id="rId3"/>
    <p:sldId id="269" r:id="rId4"/>
    <p:sldId id="271" r:id="rId5"/>
    <p:sldId id="270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8pxzRJ9x9D4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cz/url?sa=i&amp;url=https://www.borbone.cz/zazijte-neco-nepoznaneho/&amp;psig=AOvVaw3xiTNO7vh1N5jCU7_PiYJL&amp;ust=1587711651797000&amp;source=images&amp;cd=vfe&amp;ved=0CAIQjRxqFwoTCLCy0_v8_egCFQAAAAAdAAAAABA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SKLADBA (SYNTAX)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gray">
          <a:xfrm>
            <a:off x="533399" y="3719946"/>
            <a:ext cx="8163791" cy="149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 smtClean="0"/>
              <a:t>- opakování, nic nového pod sluncem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(negace)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200" dirty="0" smtClean="0"/>
              <a:t>čeština disponuje schopností vyjadřovat pomocí záporu různé významové zvláštnosti a mírné odlišnosti</a:t>
            </a:r>
          </a:p>
        </p:txBody>
      </p:sp>
      <p:pic>
        <p:nvPicPr>
          <p:cNvPr id="5" name="Zástupný symbol pro obsah 4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45" y="2489200"/>
            <a:ext cx="3530600" cy="3530600"/>
          </a:xfrm>
        </p:spPr>
      </p:pic>
      <p:sp>
        <p:nvSpPr>
          <p:cNvPr id="6" name="Obdélník 5"/>
          <p:cNvSpPr/>
          <p:nvPr/>
        </p:nvSpPr>
        <p:spPr>
          <a:xfrm>
            <a:off x="4693445" y="5651199"/>
            <a:ext cx="353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200" i="1" dirty="0"/>
              <a:t>Podívej se, jak se </a:t>
            </a:r>
            <a:r>
              <a:rPr lang="cs-CZ" sz="1200" i="1" dirty="0" smtClean="0"/>
              <a:t>také dá </a:t>
            </a:r>
            <a:r>
              <a:rPr lang="cs-CZ" sz="1200" i="1" dirty="0"/>
              <a:t>s češtinou hrát.</a:t>
            </a:r>
          </a:p>
        </p:txBody>
      </p:sp>
    </p:spTree>
    <p:extLst>
      <p:ext uri="{BB962C8B-B14F-4D97-AF65-F5344CB8AC3E}">
        <p14:creationId xmlns:p14="http://schemas.microsoft.com/office/powerpoint/2010/main" val="16113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(negace)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6028" y="2489200"/>
            <a:ext cx="5255172" cy="4368800"/>
          </a:xfrm>
        </p:spPr>
        <p:txBody>
          <a:bodyPr>
            <a:normAutofit/>
          </a:bodyPr>
          <a:lstStyle/>
          <a:p>
            <a:r>
              <a:rPr lang="cs-CZ" sz="2200" dirty="0" smtClean="0">
                <a:solidFill>
                  <a:srgbClr val="FF0000"/>
                </a:solidFill>
              </a:rPr>
              <a:t>mluvnický zápor </a:t>
            </a:r>
            <a:r>
              <a:rPr lang="cs-CZ" sz="2200" dirty="0" smtClean="0"/>
              <a:t>- rozlišujeme větný a členský; vztahuje se významově k větě a jejímu obsahu</a:t>
            </a:r>
          </a:p>
          <a:p>
            <a:pPr lvl="1"/>
            <a:r>
              <a:rPr lang="cs-CZ" sz="2200" b="1" dirty="0" smtClean="0"/>
              <a:t>větný</a:t>
            </a:r>
            <a:endParaRPr lang="cs-CZ" sz="2200" dirty="0"/>
          </a:p>
          <a:p>
            <a:pPr lvl="2"/>
            <a:r>
              <a:rPr lang="cs-CZ" sz="2000" dirty="0" smtClean="0"/>
              <a:t>popíráme platnost celé věty přidáním předpony ne- k určitému slovesnému tvaru</a:t>
            </a:r>
          </a:p>
          <a:p>
            <a:pPr lvl="2"/>
            <a:r>
              <a:rPr lang="cs-CZ" sz="2000" dirty="0" smtClean="0"/>
              <a:t>můžeme popření ještě zvýraznit výrazy </a:t>
            </a:r>
            <a:r>
              <a:rPr lang="cs-CZ" sz="2000" i="1" dirty="0" smtClean="0"/>
              <a:t>ani, vůbec, žádný, </a:t>
            </a:r>
            <a:r>
              <a:rPr lang="cs-CZ" sz="2000" dirty="0" smtClean="0"/>
              <a:t>zdvojením přísudku nebo záporným zájmenem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5654566" y="2489200"/>
            <a:ext cx="3331780" cy="4109545"/>
          </a:xfrm>
          <a:prstGeom prst="roundRect">
            <a:avLst>
              <a:gd name="adj" fmla="val 114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 češtině se používá i tzv. </a:t>
            </a:r>
            <a:r>
              <a:rPr lang="cs-CZ" b="1" dirty="0" smtClean="0"/>
              <a:t>genitiv záporový</a:t>
            </a:r>
            <a:r>
              <a:rPr lang="cs-CZ" dirty="0" smtClean="0"/>
              <a:t>, který je dnes už vnímán jako knižní, např. (</a:t>
            </a:r>
            <a:r>
              <a:rPr lang="cs-CZ" i="1" dirty="0" smtClean="0"/>
              <a:t>Nebylo tam ani </a:t>
            </a:r>
            <a:r>
              <a:rPr lang="cs-CZ" i="1" u="sng" dirty="0" smtClean="0"/>
              <a:t>kostela</a:t>
            </a:r>
            <a:r>
              <a:rPr lang="cs-CZ" i="1" dirty="0" smtClean="0"/>
              <a:t>. K návrhu nebylo </a:t>
            </a:r>
            <a:r>
              <a:rPr lang="cs-CZ" i="1" u="sng" dirty="0" smtClean="0"/>
              <a:t>připomínek</a:t>
            </a:r>
            <a:r>
              <a:rPr lang="cs-CZ" i="1" dirty="0" smtClean="0"/>
              <a:t>.)</a:t>
            </a:r>
          </a:p>
          <a:p>
            <a:pPr algn="ctr"/>
            <a:endParaRPr lang="cs-CZ" i="1" dirty="0" smtClean="0"/>
          </a:p>
          <a:p>
            <a:pPr algn="ctr"/>
            <a:r>
              <a:rPr lang="cs-CZ" dirty="0" smtClean="0"/>
              <a:t>Zůstává však v ustálených výrazech </a:t>
            </a:r>
            <a:r>
              <a:rPr lang="cs-CZ" i="1" dirty="0" smtClean="0"/>
              <a:t>(nebylo po něm </a:t>
            </a:r>
            <a:r>
              <a:rPr lang="cs-CZ" i="1" u="sng" dirty="0" smtClean="0"/>
              <a:t>vidu ani slechu</a:t>
            </a:r>
            <a:r>
              <a:rPr lang="cs-CZ" i="1" dirty="0" smtClean="0"/>
              <a:t>; neminulo </a:t>
            </a:r>
            <a:r>
              <a:rPr lang="cs-CZ" i="1" u="sng" dirty="0" smtClean="0"/>
              <a:t>dne ani hodiny</a:t>
            </a:r>
            <a:r>
              <a:rPr lang="cs-CZ" i="1" dirty="0" smtClean="0"/>
              <a:t>) </a:t>
            </a:r>
            <a:r>
              <a:rPr lang="cs-CZ" dirty="0" smtClean="0"/>
              <a:t>a v podmínkových větách </a:t>
            </a:r>
            <a:r>
              <a:rPr lang="cs-CZ" i="1" dirty="0" smtClean="0"/>
              <a:t>(Nebýt </a:t>
            </a:r>
            <a:r>
              <a:rPr lang="cs-CZ" i="1" u="sng" dirty="0" smtClean="0"/>
              <a:t>tebe</a:t>
            </a:r>
            <a:r>
              <a:rPr lang="cs-CZ" i="1" dirty="0" smtClean="0"/>
              <a:t>, nenašel bych to)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7484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(negace)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6028" y="2489200"/>
            <a:ext cx="8071944" cy="43688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mluvnický zápor</a:t>
            </a:r>
          </a:p>
          <a:p>
            <a:pPr lvl="1"/>
            <a:r>
              <a:rPr lang="cs-CZ" sz="2200" b="1" dirty="0" smtClean="0"/>
              <a:t>členský</a:t>
            </a:r>
            <a:endParaRPr lang="cs-CZ" sz="2200" dirty="0"/>
          </a:p>
          <a:p>
            <a:pPr lvl="2"/>
            <a:r>
              <a:rPr lang="cs-CZ" sz="2000" dirty="0" smtClean="0"/>
              <a:t>popíráme platnost jen určitého větného členu nebo části věty</a:t>
            </a:r>
          </a:p>
          <a:p>
            <a:pPr lvl="2"/>
            <a:r>
              <a:rPr lang="cs-CZ" sz="2000" dirty="0" smtClean="0"/>
              <a:t>záporku </a:t>
            </a:r>
            <a:r>
              <a:rPr lang="cs-CZ" sz="2000" u="sng" dirty="0" smtClean="0"/>
              <a:t>ne</a:t>
            </a:r>
            <a:r>
              <a:rPr lang="cs-CZ" sz="2000" dirty="0" smtClean="0"/>
              <a:t> lze nahradit knižnějším výrazem </a:t>
            </a:r>
            <a:r>
              <a:rPr lang="cs-CZ" sz="2000" u="sng" dirty="0" smtClean="0"/>
              <a:t>nikoli(v)</a:t>
            </a:r>
          </a:p>
          <a:p>
            <a:pPr lvl="2"/>
            <a:r>
              <a:rPr lang="cs-CZ" sz="2000" dirty="0" smtClean="0"/>
              <a:t>v hovorové podobě pak lze využít jako záporku citoslovce (</a:t>
            </a:r>
            <a:r>
              <a:rPr lang="cs-CZ" sz="2000" i="1" dirty="0" smtClean="0"/>
              <a:t>houby, čerta, prd, starou belu,</a:t>
            </a:r>
            <a:r>
              <a:rPr lang="cs-CZ" sz="2000" dirty="0" smtClean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1620612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(negace)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6027" y="2489200"/>
            <a:ext cx="8082455" cy="43688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slovní zápor</a:t>
            </a:r>
          </a:p>
          <a:p>
            <a:pPr lvl="1"/>
            <a:r>
              <a:rPr lang="cs-CZ" sz="2200" dirty="0" smtClean="0"/>
              <a:t>zápor je součástí věcného významu slova a nemá vliv na vyznění věty (věta je stále kladná)</a:t>
            </a:r>
          </a:p>
          <a:p>
            <a:pPr lvl="1"/>
            <a:r>
              <a:rPr lang="cs-CZ" sz="2200" dirty="0" smtClean="0"/>
              <a:t>tvoří se:</a:t>
            </a:r>
          </a:p>
          <a:p>
            <a:pPr lvl="2"/>
            <a:r>
              <a:rPr lang="cs-CZ" sz="2000" dirty="0" smtClean="0"/>
              <a:t>českou záporkou ne- (nepřítel, nevlídný, nespisovně,…) nebo cizími předponami a- (asociální), anti- (antidepresiva)</a:t>
            </a:r>
          </a:p>
          <a:p>
            <a:pPr lvl="2"/>
            <a:r>
              <a:rPr lang="cs-CZ" sz="2000" dirty="0" smtClean="0"/>
              <a:t>antonymy (</a:t>
            </a:r>
            <a:r>
              <a:rPr lang="cs-CZ" sz="2000" i="1" dirty="0" smtClean="0"/>
              <a:t>To není hezké. = To je škaredé.</a:t>
            </a:r>
            <a:r>
              <a:rPr lang="cs-CZ" sz="2000" dirty="0" smtClean="0"/>
              <a:t>)</a:t>
            </a:r>
          </a:p>
          <a:p>
            <a:pPr lvl="1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905043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(negace)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6027" y="2489200"/>
            <a:ext cx="4923975" cy="436880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setká-li se mluvnický zápor v jedné větě se slovním, pak se negace celého sdělení ruší</a:t>
            </a:r>
          </a:p>
          <a:p>
            <a:endParaRPr lang="cs-CZ" sz="2200" dirty="0"/>
          </a:p>
          <a:p>
            <a:r>
              <a:rPr lang="cs-CZ" sz="2200" dirty="0" smtClean="0"/>
              <a:t>kombinací mluvnického a slovního záporu lze docilovat různých významů (zesilovat, zeslabovat, vyjadřovat možnost, nejistotu, přípustku apod.)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5527986" y="2489201"/>
            <a:ext cx="3363311" cy="3795986"/>
          </a:xfrm>
          <a:prstGeom prst="roundRect">
            <a:avLst>
              <a:gd name="adj" fmla="val 110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Ale různý význam to má (řekni si, jak bys tyto dvě věty vnímal):</a:t>
            </a:r>
          </a:p>
          <a:p>
            <a:pPr algn="ctr"/>
            <a:r>
              <a:rPr lang="cs-CZ" i="1" dirty="0" smtClean="0"/>
              <a:t>Vypadá zdravě.</a:t>
            </a:r>
          </a:p>
          <a:p>
            <a:pPr algn="ctr"/>
            <a:r>
              <a:rPr lang="cs-CZ" i="1" dirty="0" smtClean="0"/>
              <a:t>Nevypadá nezdravě.</a:t>
            </a:r>
          </a:p>
          <a:p>
            <a:pPr algn="ctr"/>
            <a:endParaRPr lang="cs-CZ" dirty="0" smtClean="0"/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Podobně se zamysli nad větami:</a:t>
            </a:r>
          </a:p>
          <a:p>
            <a:pPr algn="ctr"/>
            <a:r>
              <a:rPr lang="cs-CZ" i="1" dirty="0" smtClean="0"/>
              <a:t>Nic není nemožné.</a:t>
            </a:r>
          </a:p>
          <a:p>
            <a:pPr algn="ctr"/>
            <a:r>
              <a:rPr lang="cs-CZ" i="1" dirty="0"/>
              <a:t>Nemohu se nikdy neoddávat </a:t>
            </a:r>
            <a:r>
              <a:rPr lang="cs-CZ" i="1" dirty="0" smtClean="0"/>
              <a:t>nečinnosti.</a:t>
            </a:r>
            <a:endParaRPr lang="cs-CZ" dirty="0"/>
          </a:p>
        </p:txBody>
      </p:sp>
      <p:pic>
        <p:nvPicPr>
          <p:cNvPr id="5" name="Obrázek 4" descr="Zažijte něco nepoznaného – Borbone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561" y="2189480"/>
            <a:ext cx="807720" cy="599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586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</a:t>
            </a:r>
          </a:p>
          <a:p>
            <a:endParaRPr lang="cs-CZ" dirty="0"/>
          </a:p>
          <a:p>
            <a:r>
              <a:rPr lang="cs-CZ" dirty="0" smtClean="0"/>
              <a:t>ústně - uč. s. 66, </a:t>
            </a:r>
            <a:r>
              <a:rPr lang="cs-CZ" dirty="0" err="1" smtClean="0"/>
              <a:t>cv</a:t>
            </a:r>
            <a:r>
              <a:rPr lang="cs-CZ" dirty="0" smtClean="0"/>
              <a:t>. 2,3,4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1456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1225</TotalTime>
  <Words>346</Words>
  <Application>Microsoft Office PowerPoint</Application>
  <PresentationFormat>Předvádění na obrazovce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Iontový efekt</vt:lpstr>
      <vt:lpstr>SKLADBA (SYNTAX)</vt:lpstr>
      <vt:lpstr>Zápor (negace)</vt:lpstr>
      <vt:lpstr>Zápor (negace)</vt:lpstr>
      <vt:lpstr>Zápor (negace)</vt:lpstr>
      <vt:lpstr>Zápor (negace)</vt:lpstr>
      <vt:lpstr>Zápor (negace)</vt:lpstr>
      <vt:lpstr>cvičení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68</cp:revision>
  <dcterms:created xsi:type="dcterms:W3CDTF">2019-10-22T05:21:01Z</dcterms:created>
  <dcterms:modified xsi:type="dcterms:W3CDTF">2020-04-30T05:03:59Z</dcterms:modified>
</cp:coreProperties>
</file>