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sldIdLst>
    <p:sldId id="258" r:id="rId2"/>
    <p:sldId id="257" r:id="rId3"/>
    <p:sldId id="259" r:id="rId4"/>
    <p:sldId id="260" r:id="rId5"/>
    <p:sldId id="261" r:id="rId6"/>
    <p:sldId id="263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140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601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96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706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1709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2044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167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795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8046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4419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30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030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017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269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443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990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542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438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779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3400" y="2223654"/>
            <a:ext cx="8163791" cy="1496292"/>
          </a:xfrm>
        </p:spPr>
        <p:txBody>
          <a:bodyPr/>
          <a:lstStyle/>
          <a:p>
            <a:r>
              <a:rPr lang="cs-CZ" sz="4400" dirty="0" smtClean="0"/>
              <a:t>SKLADBA (SYNTAX)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33400" y="539562"/>
            <a:ext cx="4954250" cy="1913466"/>
          </a:xfrm>
        </p:spPr>
        <p:txBody>
          <a:bodyPr/>
          <a:lstStyle/>
          <a:p>
            <a:r>
              <a:rPr lang="cs-CZ" dirty="0" smtClean="0"/>
              <a:t>ČESKÝ JAZYK 9</a:t>
            </a:r>
          </a:p>
          <a:p>
            <a:r>
              <a:rPr lang="cs-CZ" dirty="0" smtClean="0"/>
              <a:t>mluvnice</a:t>
            </a:r>
            <a:endParaRPr lang="cs-CZ" dirty="0"/>
          </a:p>
        </p:txBody>
      </p:sp>
      <p:sp>
        <p:nvSpPr>
          <p:cNvPr id="4" name="Nadpis 1"/>
          <p:cNvSpPr txBox="1">
            <a:spLocks/>
          </p:cNvSpPr>
          <p:nvPr/>
        </p:nvSpPr>
        <p:spPr bwMode="gray">
          <a:xfrm>
            <a:off x="533399" y="3719946"/>
            <a:ext cx="8163791" cy="14962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cs-CZ" sz="2800" dirty="0" smtClean="0"/>
              <a:t>- opakování, nic nového pod sluncem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97395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pojmy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7747624" cy="4142828"/>
          </a:xfrm>
        </p:spPr>
        <p:txBody>
          <a:bodyPr>
            <a:noAutofit/>
          </a:bodyPr>
          <a:lstStyle/>
          <a:p>
            <a:r>
              <a:rPr lang="cs-CZ" sz="2400" b="1" dirty="0" smtClean="0"/>
              <a:t>věta</a:t>
            </a:r>
            <a:r>
              <a:rPr lang="cs-CZ" sz="2400" dirty="0" smtClean="0"/>
              <a:t> = slovní vyjádření myšlenky</a:t>
            </a:r>
          </a:p>
          <a:p>
            <a:pPr lvl="1"/>
            <a:r>
              <a:rPr lang="cs-CZ" sz="2200" dirty="0" smtClean="0"/>
              <a:t>stránka významová, mluvnická, zvuková, grafická</a:t>
            </a:r>
          </a:p>
          <a:p>
            <a:pPr marL="402336" lvl="1" indent="0">
              <a:buNone/>
            </a:pPr>
            <a:endParaRPr lang="cs-CZ" sz="2200" dirty="0" smtClean="0"/>
          </a:p>
          <a:p>
            <a:r>
              <a:rPr lang="cs-CZ" sz="2400" b="1" dirty="0" smtClean="0"/>
              <a:t>výpověď</a:t>
            </a:r>
            <a:r>
              <a:rPr lang="cs-CZ" sz="2400" dirty="0" smtClean="0"/>
              <a:t> = jednotka sdělení, komunikace pronesená nebo napsaná v konkrétní komunikační situaci</a:t>
            </a:r>
          </a:p>
          <a:p>
            <a:endParaRPr lang="cs-CZ" sz="2400" b="1" dirty="0" smtClean="0"/>
          </a:p>
          <a:p>
            <a:r>
              <a:rPr lang="cs-CZ" sz="2400" b="1" dirty="0" smtClean="0"/>
              <a:t>promluva (komunikát)</a:t>
            </a:r>
            <a:r>
              <a:rPr lang="cs-CZ" sz="2400" dirty="0" smtClean="0"/>
              <a:t> = vyšší komunikační celek tvořený minimálně jednou výpovědí</a:t>
            </a:r>
          </a:p>
        </p:txBody>
      </p:sp>
    </p:spTree>
    <p:extLst>
      <p:ext uri="{BB962C8B-B14F-4D97-AF65-F5344CB8AC3E}">
        <p14:creationId xmlns:p14="http://schemas.microsoft.com/office/powerpoint/2010/main" val="422764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Věty podle postoje mluvčího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864382" y="2489199"/>
            <a:ext cx="7796142" cy="3880069"/>
          </a:xfrm>
        </p:spPr>
        <p:txBody>
          <a:bodyPr>
            <a:normAutofit/>
          </a:bodyPr>
          <a:lstStyle/>
          <a:p>
            <a:r>
              <a:rPr lang="cs-CZ" sz="2400" dirty="0" smtClean="0"/>
              <a:t>záměr mluvčího něco sdělit, zjistit, vyjádřit vůli, uskutečnit apod.</a:t>
            </a:r>
          </a:p>
          <a:p>
            <a:endParaRPr lang="cs-CZ" sz="2400" dirty="0"/>
          </a:p>
          <a:p>
            <a:r>
              <a:rPr lang="cs-CZ" sz="2400" b="1" dirty="0" smtClean="0"/>
              <a:t>věty oznamovací</a:t>
            </a:r>
          </a:p>
          <a:p>
            <a:pPr lvl="1"/>
            <a:r>
              <a:rPr lang="cs-CZ" sz="2200" dirty="0" smtClean="0"/>
              <a:t>vyjadřují sdělení, informaci</a:t>
            </a:r>
          </a:p>
          <a:p>
            <a:pPr lvl="1"/>
            <a:r>
              <a:rPr lang="cs-CZ" sz="2200" dirty="0" smtClean="0"/>
              <a:t>píše se za nimi tečka, v případě, že je pronesena jako zvolání, můžeme použít i vykřičník</a:t>
            </a:r>
          </a:p>
          <a:p>
            <a:pPr lvl="1"/>
            <a:r>
              <a:rPr lang="cs-CZ" sz="2200" dirty="0" smtClean="0"/>
              <a:t>sloveso ve tvaru indikativu nebo kondicionálu</a:t>
            </a: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1180936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64382" y="2489200"/>
            <a:ext cx="7743590" cy="4368800"/>
          </a:xfrm>
        </p:spPr>
        <p:txBody>
          <a:bodyPr>
            <a:normAutofit/>
          </a:bodyPr>
          <a:lstStyle/>
          <a:p>
            <a:r>
              <a:rPr lang="cs-CZ" sz="2400" b="1" dirty="0" smtClean="0"/>
              <a:t>věty tázací</a:t>
            </a:r>
          </a:p>
          <a:p>
            <a:pPr lvl="1"/>
            <a:r>
              <a:rPr lang="cs-CZ" sz="2200" dirty="0" smtClean="0"/>
              <a:t>vyjadřují otázku, dotaz</a:t>
            </a:r>
          </a:p>
          <a:p>
            <a:pPr lvl="1"/>
            <a:r>
              <a:rPr lang="cs-CZ" sz="2200" dirty="0"/>
              <a:t>sloveso je ve tvaru indikativu nebo kondicionálu</a:t>
            </a:r>
          </a:p>
          <a:p>
            <a:pPr marL="1188720" lvl="2" indent="-457200">
              <a:buFont typeface="+mj-lt"/>
              <a:buAutoNum type="alphaLcParenR"/>
            </a:pPr>
            <a:r>
              <a:rPr lang="cs-CZ" sz="2000" dirty="0" smtClean="0"/>
              <a:t>otázky zjišťovací			odpověď ano-ne</a:t>
            </a:r>
          </a:p>
          <a:p>
            <a:pPr marL="1188720" lvl="2" indent="-457200">
              <a:buFont typeface="+mj-lt"/>
              <a:buAutoNum type="alphaLcParenR"/>
            </a:pPr>
            <a:r>
              <a:rPr lang="cs-CZ" sz="2000" dirty="0" smtClean="0"/>
              <a:t>otázky doplňovací		čekáme odpověď</a:t>
            </a:r>
          </a:p>
          <a:p>
            <a:pPr marL="1188720" lvl="2" indent="-457200">
              <a:buFont typeface="+mj-lt"/>
              <a:buAutoNum type="alphaLcParenR"/>
            </a:pPr>
            <a:r>
              <a:rPr lang="cs-CZ" sz="2000" dirty="0" smtClean="0"/>
              <a:t>otázky vylučovací		odpovědí </a:t>
            </a:r>
            <a:r>
              <a:rPr lang="cs-CZ" sz="2000" dirty="0" smtClean="0"/>
              <a:t>část </a:t>
            </a:r>
            <a:r>
              <a:rPr lang="cs-CZ" sz="2000" dirty="0" smtClean="0"/>
              <a:t>otázky</a:t>
            </a:r>
          </a:p>
          <a:p>
            <a:pPr marL="1188720" lvl="2" indent="-457200">
              <a:buFont typeface="+mj-lt"/>
              <a:buAutoNum type="alphaLcParenR"/>
            </a:pPr>
            <a:r>
              <a:rPr lang="cs-CZ" sz="2000" dirty="0" smtClean="0"/>
              <a:t>otázky </a:t>
            </a:r>
            <a:r>
              <a:rPr lang="cs-CZ" sz="2000" dirty="0" err="1" smtClean="0"/>
              <a:t>rozvažovací</a:t>
            </a:r>
            <a:r>
              <a:rPr lang="cs-CZ" sz="2000" dirty="0" smtClean="0"/>
              <a:t>		řešíme </a:t>
            </a:r>
            <a:r>
              <a:rPr lang="cs-CZ" sz="2000" dirty="0" smtClean="0"/>
              <a:t>osobní nejistotu</a:t>
            </a:r>
            <a:endParaRPr lang="cs-CZ" sz="2000" dirty="0" smtClean="0"/>
          </a:p>
          <a:p>
            <a:pPr marL="1188720" lvl="2" indent="-457200">
              <a:buFont typeface="+mj-lt"/>
              <a:buAutoNum type="alphaLcParenR"/>
            </a:pPr>
            <a:r>
              <a:rPr lang="cs-CZ" sz="2000" dirty="0" smtClean="0"/>
              <a:t>otázky řečnické			nevyžadují odpověď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4268777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64382" y="2301766"/>
            <a:ext cx="7743590" cy="4556234"/>
          </a:xfrm>
        </p:spPr>
        <p:txBody>
          <a:bodyPr>
            <a:normAutofit/>
          </a:bodyPr>
          <a:lstStyle/>
          <a:p>
            <a:r>
              <a:rPr lang="cs-CZ" sz="2400" dirty="0" smtClean="0"/>
              <a:t>věty žádací</a:t>
            </a:r>
          </a:p>
          <a:p>
            <a:pPr marL="859536" lvl="1" indent="-457200">
              <a:buFont typeface="+mj-lt"/>
              <a:buAutoNum type="alphaLcParenR"/>
            </a:pPr>
            <a:r>
              <a:rPr lang="cs-CZ" sz="2200" b="1" dirty="0" smtClean="0"/>
              <a:t>rozkazovací</a:t>
            </a:r>
          </a:p>
          <a:p>
            <a:pPr marL="1133856" lvl="2" indent="-457200">
              <a:buFont typeface="Wingdings" panose="05000000000000000000" pitchFamily="2" charset="2"/>
              <a:buChar char="Ø"/>
            </a:pPr>
            <a:r>
              <a:rPr lang="cs-CZ" sz="2000" dirty="0" smtClean="0"/>
              <a:t>vyjadřují rozkaz, výzvu, žádost, zákaz apod.</a:t>
            </a:r>
          </a:p>
          <a:p>
            <a:pPr marL="1133856" lvl="2" indent="-457200">
              <a:buFont typeface="Wingdings" panose="05000000000000000000" pitchFamily="2" charset="2"/>
              <a:buChar char="Ø"/>
            </a:pPr>
            <a:r>
              <a:rPr lang="cs-CZ" sz="2000" dirty="0" smtClean="0"/>
              <a:t>píše se </a:t>
            </a:r>
            <a:r>
              <a:rPr lang="cs-CZ" sz="2000" u="sng" dirty="0" smtClean="0"/>
              <a:t>tečka</a:t>
            </a:r>
            <a:r>
              <a:rPr lang="cs-CZ" sz="2000" dirty="0" smtClean="0"/>
              <a:t>, pouze u důrazného rozkazu nebo při použití infinitivu vykřičník</a:t>
            </a:r>
          </a:p>
          <a:p>
            <a:pPr marL="676656" lvl="2" indent="0">
              <a:buNone/>
            </a:pPr>
            <a:r>
              <a:rPr lang="cs-CZ" sz="2000" dirty="0"/>
              <a:t>	</a:t>
            </a:r>
            <a:r>
              <a:rPr lang="cs-CZ" sz="2000" dirty="0" smtClean="0"/>
              <a:t>	</a:t>
            </a:r>
            <a:r>
              <a:rPr lang="cs-CZ" sz="2000" i="1" dirty="0" smtClean="0"/>
              <a:t>Vrať se.		X		Okamžitě se vrať!</a:t>
            </a:r>
          </a:p>
          <a:p>
            <a:pPr marL="676656" lvl="2" indent="0">
              <a:buNone/>
            </a:pPr>
            <a:r>
              <a:rPr lang="cs-CZ" sz="2000" i="1" dirty="0"/>
              <a:t>	</a:t>
            </a:r>
            <a:r>
              <a:rPr lang="cs-CZ" sz="2000" i="1" dirty="0" smtClean="0"/>
              <a:t>	Nekuřte.		X		Nekouřit!</a:t>
            </a:r>
          </a:p>
          <a:p>
            <a:pPr marL="1133856" lvl="2" indent="-457200">
              <a:buFont typeface="Wingdings" panose="05000000000000000000" pitchFamily="2" charset="2"/>
              <a:buChar char="Ø"/>
            </a:pPr>
            <a:r>
              <a:rPr lang="cs-CZ" sz="2000" dirty="0" smtClean="0"/>
              <a:t>sloveso převážně ve tvaru imperativu, příp. infinitivu</a:t>
            </a:r>
          </a:p>
        </p:txBody>
      </p:sp>
    </p:spTree>
    <p:extLst>
      <p:ext uri="{BB962C8B-B14F-4D97-AF65-F5344CB8AC3E}">
        <p14:creationId xmlns:p14="http://schemas.microsoft.com/office/powerpoint/2010/main" val="1674706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64382" y="2301766"/>
            <a:ext cx="7743590" cy="4556234"/>
          </a:xfrm>
        </p:spPr>
        <p:txBody>
          <a:bodyPr>
            <a:normAutofit/>
          </a:bodyPr>
          <a:lstStyle/>
          <a:p>
            <a:pPr marL="859536" lvl="1" indent="-457200">
              <a:buFont typeface="+mj-lt"/>
              <a:buAutoNum type="alphaLcParenR" startAt="2"/>
            </a:pPr>
            <a:r>
              <a:rPr lang="cs-CZ" sz="2200" b="1" dirty="0" smtClean="0"/>
              <a:t>přací</a:t>
            </a:r>
          </a:p>
          <a:p>
            <a:pPr marL="1133856" lvl="2" indent="-457200">
              <a:buFont typeface="Wingdings" panose="05000000000000000000" pitchFamily="2" charset="2"/>
              <a:buChar char="Ø"/>
            </a:pPr>
            <a:r>
              <a:rPr lang="cs-CZ" sz="2000" dirty="0" smtClean="0"/>
              <a:t>vyjadřují přání</a:t>
            </a:r>
          </a:p>
          <a:p>
            <a:pPr marL="1133856" lvl="2" indent="-457200">
              <a:buFont typeface="Wingdings" panose="05000000000000000000" pitchFamily="2" charset="2"/>
              <a:buChar char="Ø"/>
            </a:pPr>
            <a:r>
              <a:rPr lang="cs-CZ" sz="2000" dirty="0" smtClean="0"/>
              <a:t>píše se většinou </a:t>
            </a:r>
            <a:r>
              <a:rPr lang="cs-CZ" sz="2000" u="sng" dirty="0" smtClean="0"/>
              <a:t>vykřičník</a:t>
            </a:r>
          </a:p>
          <a:p>
            <a:pPr marL="1133856" lvl="2" indent="-457200">
              <a:buFont typeface="Wingdings" panose="05000000000000000000" pitchFamily="2" charset="2"/>
              <a:buChar char="Ø"/>
            </a:pPr>
            <a:r>
              <a:rPr lang="cs-CZ" sz="2000" dirty="0" smtClean="0"/>
              <a:t>sloveso </a:t>
            </a:r>
            <a:r>
              <a:rPr lang="cs-CZ" sz="2000" dirty="0"/>
              <a:t>je ve tvaru </a:t>
            </a:r>
            <a:r>
              <a:rPr lang="cs-CZ" sz="2000" dirty="0" smtClean="0"/>
              <a:t>indikativu </a:t>
            </a:r>
            <a:r>
              <a:rPr lang="cs-CZ" sz="2000" dirty="0"/>
              <a:t>nebo </a:t>
            </a:r>
            <a:r>
              <a:rPr lang="cs-CZ" sz="2000" dirty="0" smtClean="0"/>
              <a:t>kondicionálu</a:t>
            </a:r>
          </a:p>
          <a:p>
            <a:pPr marL="1133856" lvl="2" indent="-457200">
              <a:buFont typeface="Wingdings" panose="05000000000000000000" pitchFamily="2" charset="2"/>
              <a:buChar char="Ø"/>
            </a:pPr>
            <a:r>
              <a:rPr lang="cs-CZ" sz="2000" dirty="0" smtClean="0"/>
              <a:t>často uvozeny částicí (kéž, ať,…)</a:t>
            </a:r>
          </a:p>
          <a:p>
            <a:pPr marL="516636" indent="-457200">
              <a:buFont typeface="Wingdings" panose="05000000000000000000" pitchFamily="2" charset="2"/>
              <a:buChar char="Ø"/>
            </a:pPr>
            <a:endParaRPr lang="cs-CZ" sz="2400" dirty="0"/>
          </a:p>
          <a:p>
            <a:pPr marL="402336"/>
            <a:r>
              <a:rPr lang="cs-CZ" sz="2400" dirty="0" smtClean="0"/>
              <a:t>všechny typy vět mohou mít zvolací formu - zesílená intonace a </a:t>
            </a:r>
            <a:r>
              <a:rPr lang="cs-CZ" sz="2400" u="sng" dirty="0" smtClean="0"/>
              <a:t>vykřičník</a:t>
            </a:r>
            <a:endParaRPr lang="cs-CZ" sz="2400" dirty="0"/>
          </a:p>
          <a:p>
            <a:pPr marL="402336"/>
            <a:r>
              <a:rPr lang="cs-CZ" sz="2400" dirty="0" smtClean="0"/>
              <a:t>nebo zvolací formu s vyjádřením podivu (</a:t>
            </a:r>
            <a:r>
              <a:rPr lang="cs-CZ" sz="2400" i="1" dirty="0" smtClean="0"/>
              <a:t>To snad není pravda?!</a:t>
            </a:r>
            <a:r>
              <a:rPr lang="cs-CZ" sz="2400" dirty="0" smtClean="0"/>
              <a:t>)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550235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CVIČENÍ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 smtClean="0"/>
              <a:t>pracovní list</a:t>
            </a:r>
          </a:p>
          <a:p>
            <a:endParaRPr lang="cs-CZ" sz="2400" dirty="0"/>
          </a:p>
          <a:p>
            <a:r>
              <a:rPr lang="cs-CZ" sz="2400" i="1" dirty="0" smtClean="0"/>
              <a:t>k procvičení a rozšíření</a:t>
            </a:r>
            <a:r>
              <a:rPr lang="cs-CZ" sz="2400" dirty="0" smtClean="0"/>
              <a:t>:</a:t>
            </a:r>
          </a:p>
          <a:p>
            <a:pPr lvl="1"/>
            <a:r>
              <a:rPr lang="cs-CZ" sz="2000" dirty="0" smtClean="0"/>
              <a:t>uč. s. 57, </a:t>
            </a:r>
            <a:r>
              <a:rPr lang="cs-CZ" sz="2000" dirty="0" err="1" smtClean="0"/>
              <a:t>cv</a:t>
            </a:r>
            <a:r>
              <a:rPr lang="cs-CZ" sz="2000" dirty="0" smtClean="0"/>
              <a:t>. 1-6 (ústně)</a:t>
            </a:r>
          </a:p>
        </p:txBody>
      </p:sp>
    </p:spTree>
    <p:extLst>
      <p:ext uri="{BB962C8B-B14F-4D97-AF65-F5344CB8AC3E}">
        <p14:creationId xmlns:p14="http://schemas.microsoft.com/office/powerpoint/2010/main" val="21526617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tový efekt">
  <a:themeElements>
    <a:clrScheme name="Iontový efekt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tový efekt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tový efekt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785</TotalTime>
  <Words>210</Words>
  <Application>Microsoft Office PowerPoint</Application>
  <PresentationFormat>Předvádění na obrazovce (4:3)</PresentationFormat>
  <Paragraphs>46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Wingdings</vt:lpstr>
      <vt:lpstr>Wingdings 3</vt:lpstr>
      <vt:lpstr>Iontový efekt</vt:lpstr>
      <vt:lpstr>SKLADBA (SYNTAX)</vt:lpstr>
      <vt:lpstr>Základní pojmy</vt:lpstr>
      <vt:lpstr>Věty podle postoje mluvčího</vt:lpstr>
      <vt:lpstr>Prezentace aplikace PowerPoint</vt:lpstr>
      <vt:lpstr>Prezentace aplikace PowerPoint</vt:lpstr>
      <vt:lpstr>Prezentace aplikace PowerPoint</vt:lpstr>
      <vt:lpstr>CVIČENÍ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SLOVNÍ ZÁSOBA A VÝZNAM SLOVA</dc:title>
  <dc:creator>Martin Krčál</dc:creator>
  <cp:lastModifiedBy>Martin Krčál</cp:lastModifiedBy>
  <cp:revision>44</cp:revision>
  <dcterms:created xsi:type="dcterms:W3CDTF">2019-10-22T05:21:01Z</dcterms:created>
  <dcterms:modified xsi:type="dcterms:W3CDTF">2020-04-09T05:40:03Z</dcterms:modified>
</cp:coreProperties>
</file>