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8" r:id="rId2"/>
    <p:sldId id="260" r:id="rId3"/>
    <p:sldId id="275" r:id="rId4"/>
    <p:sldId id="276" r:id="rId5"/>
    <p:sldId id="27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60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0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70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04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67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95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04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1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3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1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6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4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9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43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2223654"/>
            <a:ext cx="8163791" cy="1496292"/>
          </a:xfrm>
        </p:spPr>
        <p:txBody>
          <a:bodyPr/>
          <a:lstStyle/>
          <a:p>
            <a:r>
              <a:rPr lang="cs-CZ" sz="4400" dirty="0" smtClean="0"/>
              <a:t>tvarosloví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SPOJKY (KONJUNKCE)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539562"/>
            <a:ext cx="4954250" cy="1913466"/>
          </a:xfrm>
        </p:spPr>
        <p:txBody>
          <a:bodyPr/>
          <a:lstStyle/>
          <a:p>
            <a:r>
              <a:rPr lang="cs-CZ" dirty="0" smtClean="0"/>
              <a:t>ČESKÝ JAZYK 9</a:t>
            </a:r>
          </a:p>
          <a:p>
            <a:r>
              <a:rPr lang="cs-CZ" dirty="0" smtClean="0"/>
              <a:t>mluvnice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39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2" y="2489200"/>
            <a:ext cx="7771618" cy="3530600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spojují slova a věty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vyjadřují mluvnický a významový poměr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neohebný, nesamostatný, neplnovýznamový slovní druh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nejsou nikdy větnými členy</a:t>
            </a:r>
            <a:endParaRPr lang="cs-CZ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86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druhy spojek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1" y="2489200"/>
            <a:ext cx="7742589" cy="3530600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podle funkce:</a:t>
            </a:r>
          </a:p>
          <a:p>
            <a:pPr lvl="1"/>
            <a:r>
              <a:rPr lang="cs-CZ" sz="2200" b="1" dirty="0" smtClean="0">
                <a:solidFill>
                  <a:schemeClr val="tx1"/>
                </a:solidFill>
              </a:rPr>
              <a:t>souřadící</a:t>
            </a:r>
            <a:r>
              <a:rPr lang="cs-CZ" sz="2200" dirty="0" smtClean="0">
                <a:solidFill>
                  <a:schemeClr val="tx1"/>
                </a:solidFill>
              </a:rPr>
              <a:t> (parataktické) - vyjádření vztahu koordinace</a:t>
            </a:r>
            <a:endParaRPr lang="cs-CZ" sz="2000" dirty="0" smtClean="0">
              <a:solidFill>
                <a:schemeClr val="tx1"/>
              </a:solidFill>
            </a:endParaRPr>
          </a:p>
          <a:p>
            <a:pPr lvl="1"/>
            <a:r>
              <a:rPr lang="cs-CZ" sz="2200" b="1" dirty="0" err="1" smtClean="0">
                <a:solidFill>
                  <a:schemeClr val="tx1"/>
                </a:solidFill>
              </a:rPr>
              <a:t>podřadící</a:t>
            </a:r>
            <a:r>
              <a:rPr lang="cs-CZ" sz="2200" dirty="0" smtClean="0">
                <a:solidFill>
                  <a:schemeClr val="tx1"/>
                </a:solidFill>
              </a:rPr>
              <a:t> (hypotaktické) - vyjádření závislosti, vztahu</a:t>
            </a:r>
            <a:endParaRPr lang="cs-CZ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51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podle struktury:</a:t>
            </a:r>
          </a:p>
          <a:p>
            <a:pPr lvl="1"/>
            <a:r>
              <a:rPr lang="cs-CZ" sz="2200" b="1" dirty="0" smtClean="0"/>
              <a:t>jednoduché</a:t>
            </a:r>
            <a:r>
              <a:rPr lang="cs-CZ" sz="2200" dirty="0" smtClean="0"/>
              <a:t> (</a:t>
            </a:r>
            <a:r>
              <a:rPr lang="cs-CZ" sz="2200" i="1" dirty="0" smtClean="0"/>
              <a:t>a, i, ale, ač</a:t>
            </a:r>
            <a:r>
              <a:rPr lang="cs-CZ" sz="2200" dirty="0" smtClean="0"/>
              <a:t>)</a:t>
            </a:r>
          </a:p>
          <a:p>
            <a:pPr lvl="1"/>
            <a:r>
              <a:rPr lang="cs-CZ" sz="2200" b="1" dirty="0" smtClean="0"/>
              <a:t>složené</a:t>
            </a:r>
            <a:r>
              <a:rPr lang="cs-CZ" sz="2200" dirty="0" smtClean="0"/>
              <a:t> (</a:t>
            </a:r>
            <a:r>
              <a:rPr lang="cs-CZ" sz="2200" i="1" dirty="0" smtClean="0"/>
              <a:t>zatímco, jestliže, proto</a:t>
            </a:r>
            <a:r>
              <a:rPr lang="cs-CZ" sz="2200" dirty="0" smtClean="0"/>
              <a:t>)</a:t>
            </a:r>
          </a:p>
          <a:p>
            <a:pPr lvl="1"/>
            <a:r>
              <a:rPr lang="cs-CZ" sz="2200" b="1" dirty="0" smtClean="0"/>
              <a:t>víceslovné</a:t>
            </a:r>
            <a:r>
              <a:rPr lang="cs-CZ" sz="2200" dirty="0" smtClean="0"/>
              <a:t> (</a:t>
            </a:r>
            <a:r>
              <a:rPr lang="cs-CZ" sz="2200" i="1" dirty="0" smtClean="0"/>
              <a:t>i když, a proto, dříve než</a:t>
            </a:r>
            <a:r>
              <a:rPr lang="cs-CZ" sz="2200" dirty="0" smtClean="0"/>
              <a:t>)</a:t>
            </a:r>
          </a:p>
          <a:p>
            <a:pPr lvl="1"/>
            <a:r>
              <a:rPr lang="cs-CZ" sz="2200" b="1" dirty="0" err="1" smtClean="0"/>
              <a:t>dvojspojky</a:t>
            </a:r>
            <a:r>
              <a:rPr lang="cs-CZ" sz="2200" dirty="0" smtClean="0"/>
              <a:t> (</a:t>
            </a:r>
            <a:r>
              <a:rPr lang="cs-CZ" sz="2200" i="1" dirty="0" err="1" smtClean="0"/>
              <a:t>čím-tím</a:t>
            </a:r>
            <a:r>
              <a:rPr lang="cs-CZ" sz="2200" i="1" dirty="0" smtClean="0"/>
              <a:t>, jednak-jednak, tak-jak, buď-nebo</a:t>
            </a:r>
            <a:r>
              <a:rPr lang="cs-CZ" sz="2200" dirty="0" smtClean="0"/>
              <a:t>)</a:t>
            </a:r>
            <a:endParaRPr lang="cs-CZ" sz="2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069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8993" y="620110"/>
            <a:ext cx="6831723" cy="1016853"/>
          </a:xfrm>
        </p:spPr>
        <p:txBody>
          <a:bodyPr/>
          <a:lstStyle/>
          <a:p>
            <a:r>
              <a:rPr lang="cs-CZ" sz="2400" i="1" dirty="0" smtClean="0"/>
              <a:t>špek na háku</a:t>
            </a:r>
            <a:br>
              <a:rPr lang="cs-CZ" sz="2400" i="1" dirty="0" smtClean="0"/>
            </a:br>
            <a:r>
              <a:rPr lang="cs-CZ" i="1" dirty="0" smtClean="0"/>
              <a:t>JAKOBY / JAKO BY</a:t>
            </a:r>
            <a:endParaRPr lang="cs-CZ" i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64381" y="2489200"/>
            <a:ext cx="8279619" cy="4368800"/>
          </a:xfrm>
        </p:spPr>
        <p:txBody>
          <a:bodyPr>
            <a:normAutofit/>
          </a:bodyPr>
          <a:lstStyle/>
          <a:p>
            <a:r>
              <a:rPr lang="cs-CZ" sz="2200" b="1" dirty="0" smtClean="0"/>
              <a:t>JAKO BY </a:t>
            </a:r>
            <a:r>
              <a:rPr lang="cs-CZ" sz="2200" dirty="0" smtClean="0"/>
              <a:t>- je-li by součást kondicionálu slovesného tvaru (tj. součást přísudku), můžeme si pomoci </a:t>
            </a:r>
            <a:r>
              <a:rPr lang="cs-CZ" sz="2200" b="1" dirty="0" smtClean="0"/>
              <a:t>jako kdyby</a:t>
            </a:r>
            <a:r>
              <a:rPr lang="cs-CZ" sz="2200" dirty="0" smtClean="0"/>
              <a:t>; píšeme čárku</a:t>
            </a:r>
            <a:endParaRPr lang="cs-CZ" sz="2200" b="1" dirty="0" smtClean="0"/>
          </a:p>
          <a:p>
            <a:pPr marL="402336" lvl="1" indent="0">
              <a:buNone/>
            </a:pPr>
            <a:r>
              <a:rPr lang="cs-CZ" sz="2200" i="1" dirty="0" smtClean="0"/>
              <a:t>		</a:t>
            </a:r>
            <a:r>
              <a:rPr lang="pl-PL" sz="2000" i="1" dirty="0" smtClean="0"/>
              <a:t>Díval se, jako by mi ani nevěřil. </a:t>
            </a:r>
          </a:p>
          <a:p>
            <a:pPr marL="402336" lvl="1" indent="0">
              <a:buNone/>
            </a:pPr>
            <a:r>
              <a:rPr lang="pl-PL" sz="2000" i="1" dirty="0"/>
              <a:t>	</a:t>
            </a:r>
            <a:r>
              <a:rPr lang="pl-PL" sz="2000" i="1" dirty="0" smtClean="0"/>
              <a:t>			= Díval se, jako kdyby mi ani nevěřil.</a:t>
            </a:r>
            <a:endParaRPr lang="cs-CZ" sz="2000" i="1" dirty="0" smtClean="0"/>
          </a:p>
          <a:p>
            <a:endParaRPr lang="cs-CZ" sz="2400" dirty="0" smtClean="0"/>
          </a:p>
          <a:p>
            <a:r>
              <a:rPr lang="cs-CZ" sz="2400" b="1" dirty="0" smtClean="0"/>
              <a:t>JAKOBY</a:t>
            </a:r>
            <a:r>
              <a:rPr lang="cs-CZ" sz="2400" dirty="0" smtClean="0"/>
              <a:t> - jedná-li se o pouhé porovnání, zdánlivosti nebo předstírání; nepíšeme čárku</a:t>
            </a:r>
          </a:p>
          <a:p>
            <a:pPr marL="402336" lvl="1" indent="0">
              <a:buNone/>
            </a:pPr>
            <a:r>
              <a:rPr lang="cs-CZ" sz="2000" dirty="0" smtClean="0"/>
              <a:t>		</a:t>
            </a:r>
            <a:r>
              <a:rPr lang="cs-CZ" sz="2000" i="1" dirty="0" smtClean="0"/>
              <a:t>Seděl </a:t>
            </a:r>
            <a:r>
              <a:rPr lang="cs-CZ" sz="2000" i="1" dirty="0"/>
              <a:t>jakoby přikovaný. </a:t>
            </a:r>
            <a:endParaRPr lang="cs-CZ" sz="2000" i="1" dirty="0" smtClean="0"/>
          </a:p>
          <a:p>
            <a:pPr marL="402336" lvl="1" indent="0">
              <a:buNone/>
            </a:pPr>
            <a:r>
              <a:rPr lang="cs-CZ" sz="2000" i="1" dirty="0"/>
              <a:t>	</a:t>
            </a:r>
            <a:r>
              <a:rPr lang="cs-CZ" sz="2000" i="1" dirty="0" smtClean="0"/>
              <a:t>			= </a:t>
            </a:r>
            <a:r>
              <a:rPr lang="cs-CZ" sz="2000" i="1" dirty="0"/>
              <a:t>Seděl jako přikovaný (zdálo se, že je přikovaný).</a:t>
            </a:r>
            <a:endParaRPr lang="cs-CZ" sz="2800" i="1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595" y="98091"/>
            <a:ext cx="1426176" cy="231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210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2047</TotalTime>
  <Words>115</Words>
  <Application>Microsoft Office PowerPoint</Application>
  <PresentationFormat>Předvádění na obrazovce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Iontový efekt</vt:lpstr>
      <vt:lpstr>tvarosloví SPOJKY (KONJUNKCE)</vt:lpstr>
      <vt:lpstr>Prezentace aplikace PowerPoint</vt:lpstr>
      <vt:lpstr>druhy spojek</vt:lpstr>
      <vt:lpstr>Prezentace aplikace PowerPoint</vt:lpstr>
      <vt:lpstr>špek na háku JAKOBY / JAKO BY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SLOVNÍ ZÁSOBA A VÝZNAM SLOVA</dc:title>
  <dc:creator>Martin Krčál</dc:creator>
  <cp:lastModifiedBy>Martin Krčál</cp:lastModifiedBy>
  <cp:revision>68</cp:revision>
  <dcterms:created xsi:type="dcterms:W3CDTF">2019-10-22T05:21:01Z</dcterms:created>
  <dcterms:modified xsi:type="dcterms:W3CDTF">2020-03-25T09:29:44Z</dcterms:modified>
</cp:coreProperties>
</file>