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86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5E816-0BFF-44A8-9ED4-A0717D798E10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E2C18-92EC-43AF-B6B0-989E516402D1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2D0BA8-7F7E-4FDF-B20C-2CD7C4FD4892}" type="slidenum">
              <a:rPr lang="cs-CZ" smtClean="0"/>
              <a:pPr/>
              <a:t>3</a:t>
            </a:fld>
            <a:endParaRPr lang="cs-CZ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xmlns="" val="329062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D1FC5-3FB4-4DB9-9F34-5B8EF0F1F26F}" type="datetimeFigureOut">
              <a:rPr lang="cs-CZ" smtClean="0"/>
              <a:t>19.03.2020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21A34-6E43-44AB-B427-3A6A0C819B9D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728" y="1428736"/>
            <a:ext cx="6143668" cy="285752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Slovní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úlohy o   </a:t>
            </a:r>
            <a:b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společné </a:t>
            </a:r>
            <a:r>
              <a:rPr lang="cs-CZ" b="1" dirty="0" smtClean="0">
                <a:solidFill>
                  <a:schemeClr val="accent1">
                    <a:lumMod val="75000"/>
                  </a:schemeClr>
                </a:solidFill>
              </a:rPr>
              <a:t>práci</a:t>
            </a:r>
            <a:endParaRPr lang="cs-CZ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695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 </a:t>
            </a:r>
            <a:r>
              <a:rPr lang="cs-CZ" sz="3600" b="1" dirty="0" smtClean="0"/>
              <a:t>   </a:t>
            </a:r>
            <a:r>
              <a:rPr lang="cs-CZ" sz="3600" b="1" dirty="0" smtClean="0"/>
              <a:t>Slovní </a:t>
            </a:r>
            <a:r>
              <a:rPr lang="cs-CZ" sz="3600" b="1" dirty="0" smtClean="0"/>
              <a:t>úlohy o společné práci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2016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cs-CZ" b="1" dirty="0" smtClean="0">
                <a:solidFill>
                  <a:schemeClr val="tx2"/>
                </a:solidFill>
                <a:latin typeface="Century Gothic" pitchFamily="34" charset="0"/>
              </a:rPr>
              <a:t>   Jedním přítokem se bazén naplní za 20 hodin, druhým za 30 hodin. Za jak dlouho se bazén naplní oběma přítoky současně? </a:t>
            </a:r>
          </a:p>
          <a:p>
            <a:endParaRPr lang="cs-CZ" dirty="0"/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2627784" y="3789040"/>
            <a:ext cx="1930400" cy="17287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4558184" y="3789040"/>
            <a:ext cx="1366838" cy="17287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6" name="AutoShape 22"/>
          <p:cNvSpPr>
            <a:spLocks noChangeArrowheads="1"/>
          </p:cNvSpPr>
          <p:nvPr/>
        </p:nvSpPr>
        <p:spPr bwMode="auto">
          <a:xfrm>
            <a:off x="2426172" y="3673153"/>
            <a:ext cx="360362" cy="360362"/>
          </a:xfrm>
          <a:custGeom>
            <a:avLst/>
            <a:gdLst>
              <a:gd name="T0" fmla="*/ 50146239 w 21600"/>
              <a:gd name="T1" fmla="*/ 0 h 21600"/>
              <a:gd name="T2" fmla="*/ 12537678 w 21600"/>
              <a:gd name="T3" fmla="*/ 50150977 h 21600"/>
              <a:gd name="T4" fmla="*/ 50146239 w 21600"/>
              <a:gd name="T5" fmla="*/ 25075639 h 21600"/>
              <a:gd name="T6" fmla="*/ 112839612 w 21600"/>
              <a:gd name="T7" fmla="*/ 50150977 h 21600"/>
              <a:gd name="T8" fmla="*/ 87764298 w 21600"/>
              <a:gd name="T9" fmla="*/ 75226308 h 21600"/>
              <a:gd name="T10" fmla="*/ 62688634 w 21600"/>
              <a:gd name="T11" fmla="*/ 5015097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7" name="AutoShape 23"/>
          <p:cNvSpPr>
            <a:spLocks noChangeArrowheads="1"/>
          </p:cNvSpPr>
          <p:nvPr/>
        </p:nvSpPr>
        <p:spPr bwMode="auto">
          <a:xfrm flipH="1">
            <a:off x="5753572" y="3673153"/>
            <a:ext cx="360362" cy="360362"/>
          </a:xfrm>
          <a:custGeom>
            <a:avLst/>
            <a:gdLst>
              <a:gd name="T0" fmla="*/ 50146239 w 21600"/>
              <a:gd name="T1" fmla="*/ 0 h 21600"/>
              <a:gd name="T2" fmla="*/ 12537678 w 21600"/>
              <a:gd name="T3" fmla="*/ 50150977 h 21600"/>
              <a:gd name="T4" fmla="*/ 50146239 w 21600"/>
              <a:gd name="T5" fmla="*/ 25075639 h 21600"/>
              <a:gd name="T6" fmla="*/ 112839612 w 21600"/>
              <a:gd name="T7" fmla="*/ 50150977 h 21600"/>
              <a:gd name="T8" fmla="*/ 87764298 w 21600"/>
              <a:gd name="T9" fmla="*/ 75226308 h 21600"/>
              <a:gd name="T10" fmla="*/ 62688634 w 21600"/>
              <a:gd name="T11" fmla="*/ 5015097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0" y="1071546"/>
            <a:ext cx="4285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1. 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2"/>
          <p:cNvSpPr>
            <a:spLocks noChangeArrowheads="1"/>
          </p:cNvSpPr>
          <p:nvPr/>
        </p:nvSpPr>
        <p:spPr bwMode="auto">
          <a:xfrm>
            <a:off x="6877050" y="1758950"/>
            <a:ext cx="1366838" cy="17287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04" name="Rectangle 3"/>
          <p:cNvSpPr>
            <a:spLocks noChangeArrowheads="1"/>
          </p:cNvSpPr>
          <p:nvPr/>
        </p:nvSpPr>
        <p:spPr bwMode="auto">
          <a:xfrm>
            <a:off x="4946650" y="1758950"/>
            <a:ext cx="1930400" cy="1728788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130300" y="2809875"/>
          <a:ext cx="3227388" cy="315913"/>
        </p:xfrm>
        <a:graphic>
          <a:graphicData uri="http://schemas.openxmlformats.org/presentationml/2006/ole">
            <p:oleObj spid="_x0000_s1026" name="Rovnice" r:id="rId4" imgW="2070100" imgH="203200" progId="Equation.3">
              <p:embed/>
            </p:oleObj>
          </a:graphicData>
        </a:graphic>
      </p:graphicFrame>
      <p:sp>
        <p:nvSpPr>
          <p:cNvPr id="4105" name="Rectangle 5"/>
          <p:cNvSpPr>
            <a:spLocks noChangeArrowheads="1"/>
          </p:cNvSpPr>
          <p:nvPr/>
        </p:nvSpPr>
        <p:spPr bwMode="auto">
          <a:xfrm>
            <a:off x="755576" y="476672"/>
            <a:ext cx="7489825" cy="113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cs-CZ" sz="1800" b="1" dirty="0" smtClean="0">
                <a:solidFill>
                  <a:schemeClr val="tx2"/>
                </a:solidFill>
                <a:latin typeface="Century Gothic" pitchFamily="34" charset="0"/>
              </a:rPr>
              <a:t>Jedním </a:t>
            </a:r>
            <a:r>
              <a:rPr lang="cs-CZ" sz="1800" b="1" dirty="0">
                <a:solidFill>
                  <a:schemeClr val="tx2"/>
                </a:solidFill>
                <a:latin typeface="Century Gothic" pitchFamily="34" charset="0"/>
              </a:rPr>
              <a:t>přítokem se bazén naplní za 20 hodin, druhým za 30 hodin. Za jak dlouho se bazén naplní oběma přítoky současně? </a:t>
            </a:r>
          </a:p>
        </p:txBody>
      </p:sp>
      <p:sp>
        <p:nvSpPr>
          <p:cNvPr id="4106" name="Line 6"/>
          <p:cNvSpPr>
            <a:spLocks noChangeShapeType="1"/>
          </p:cNvSpPr>
          <p:nvPr/>
        </p:nvSpPr>
        <p:spPr bwMode="auto">
          <a:xfrm>
            <a:off x="1116013" y="1412875"/>
            <a:ext cx="741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4118" name="Rectangle 8"/>
          <p:cNvSpPr>
            <a:spLocks noChangeArrowheads="1"/>
          </p:cNvSpPr>
          <p:nvPr/>
        </p:nvSpPr>
        <p:spPr bwMode="auto">
          <a:xfrm>
            <a:off x="4932363" y="1700213"/>
            <a:ext cx="3313112" cy="1800225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09" name="AutoShape 11"/>
          <p:cNvSpPr>
            <a:spLocks noChangeArrowheads="1"/>
          </p:cNvSpPr>
          <p:nvPr/>
        </p:nvSpPr>
        <p:spPr bwMode="auto">
          <a:xfrm>
            <a:off x="4745038" y="1670050"/>
            <a:ext cx="360362" cy="360363"/>
          </a:xfrm>
          <a:custGeom>
            <a:avLst/>
            <a:gdLst>
              <a:gd name="T0" fmla="*/ 50146239 w 21600"/>
              <a:gd name="T1" fmla="*/ 0 h 21600"/>
              <a:gd name="T2" fmla="*/ 12537678 w 21600"/>
              <a:gd name="T3" fmla="*/ 50151517 h 21600"/>
              <a:gd name="T4" fmla="*/ 50146239 w 21600"/>
              <a:gd name="T5" fmla="*/ 25075775 h 21600"/>
              <a:gd name="T6" fmla="*/ 112839612 w 21600"/>
              <a:gd name="T7" fmla="*/ 50151517 h 21600"/>
              <a:gd name="T8" fmla="*/ 87764298 w 21600"/>
              <a:gd name="T9" fmla="*/ 75227050 h 21600"/>
              <a:gd name="T10" fmla="*/ 62688634 w 21600"/>
              <a:gd name="T11" fmla="*/ 5015151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sp>
        <p:nvSpPr>
          <p:cNvPr id="4110" name="AutoShape 12"/>
          <p:cNvSpPr>
            <a:spLocks noChangeArrowheads="1"/>
          </p:cNvSpPr>
          <p:nvPr/>
        </p:nvSpPr>
        <p:spPr bwMode="auto">
          <a:xfrm flipH="1">
            <a:off x="8072438" y="1670050"/>
            <a:ext cx="360362" cy="360363"/>
          </a:xfrm>
          <a:custGeom>
            <a:avLst/>
            <a:gdLst>
              <a:gd name="T0" fmla="*/ 50146239 w 21600"/>
              <a:gd name="T1" fmla="*/ 0 h 21600"/>
              <a:gd name="T2" fmla="*/ 12537678 w 21600"/>
              <a:gd name="T3" fmla="*/ 50151517 h 21600"/>
              <a:gd name="T4" fmla="*/ 50146239 w 21600"/>
              <a:gd name="T5" fmla="*/ 25075775 h 21600"/>
              <a:gd name="T6" fmla="*/ 112839612 w 21600"/>
              <a:gd name="T7" fmla="*/ 50151517 h 21600"/>
              <a:gd name="T8" fmla="*/ 87764298 w 21600"/>
              <a:gd name="T9" fmla="*/ 75227050 h 21600"/>
              <a:gd name="T10" fmla="*/ 62688634 w 21600"/>
              <a:gd name="T11" fmla="*/ 5015151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  <p:graphicFrame>
        <p:nvGraphicFramePr>
          <p:cNvPr id="4099" name="Object 14"/>
          <p:cNvGraphicFramePr>
            <a:graphicFrameLocks noChangeAspect="1"/>
          </p:cNvGraphicFramePr>
          <p:nvPr/>
        </p:nvGraphicFramePr>
        <p:xfrm>
          <a:off x="1350963" y="1765300"/>
          <a:ext cx="2732087" cy="304800"/>
        </p:xfrm>
        <a:graphic>
          <a:graphicData uri="http://schemas.openxmlformats.org/presentationml/2006/ole">
            <p:oleObj spid="_x0000_s1027" name="Rovnice" r:id="rId5" imgW="1752480" imgH="203040" progId="Equation.3">
              <p:embed/>
            </p:oleObj>
          </a:graphicData>
        </a:graphic>
      </p:graphicFrame>
      <p:graphicFrame>
        <p:nvGraphicFramePr>
          <p:cNvPr id="4100" name="Object 15"/>
          <p:cNvGraphicFramePr>
            <a:graphicFrameLocks noChangeAspect="1"/>
          </p:cNvGraphicFramePr>
          <p:nvPr/>
        </p:nvGraphicFramePr>
        <p:xfrm>
          <a:off x="3635375" y="2032000"/>
          <a:ext cx="1227138" cy="612775"/>
        </p:xfrm>
        <a:graphic>
          <a:graphicData uri="http://schemas.openxmlformats.org/presentationml/2006/ole">
            <p:oleObj spid="_x0000_s1028" name="Rovnice" r:id="rId6" imgW="787058" imgH="393529" progId="Equation.3">
              <p:embed/>
            </p:oleObj>
          </a:graphicData>
        </a:graphic>
      </p:graphicFrame>
      <p:graphicFrame>
        <p:nvGraphicFramePr>
          <p:cNvPr id="4101" name="Object 17"/>
          <p:cNvGraphicFramePr>
            <a:graphicFrameLocks noChangeAspect="1"/>
          </p:cNvGraphicFramePr>
          <p:nvPr/>
        </p:nvGraphicFramePr>
        <p:xfrm>
          <a:off x="3635375" y="3068638"/>
          <a:ext cx="1227138" cy="612775"/>
        </p:xfrm>
        <a:graphic>
          <a:graphicData uri="http://schemas.openxmlformats.org/presentationml/2006/ole">
            <p:oleObj spid="_x0000_s1029" name="Rovnice" r:id="rId7" imgW="787058" imgH="393529" progId="Equation.3">
              <p:embed/>
            </p:oleObj>
          </a:graphicData>
        </a:graphic>
      </p:graphicFrame>
      <p:graphicFrame>
        <p:nvGraphicFramePr>
          <p:cNvPr id="4102" name="Object 18"/>
          <p:cNvGraphicFramePr>
            <a:graphicFrameLocks noChangeAspect="1"/>
          </p:cNvGraphicFramePr>
          <p:nvPr/>
        </p:nvGraphicFramePr>
        <p:xfrm>
          <a:off x="2554288" y="3976688"/>
          <a:ext cx="3889375" cy="1973262"/>
        </p:xfrm>
        <a:graphic>
          <a:graphicData uri="http://schemas.openxmlformats.org/presentationml/2006/ole">
            <p:oleObj spid="_x0000_s1030" name="Rovnice" r:id="rId8" imgW="774364" imgH="393529" progId="Equation.3">
              <p:embed/>
            </p:oleObj>
          </a:graphicData>
        </a:graphic>
      </p:graphicFrame>
      <p:sp>
        <p:nvSpPr>
          <p:cNvPr id="266259" name="Rectangle 19"/>
          <p:cNvSpPr>
            <a:spLocks noChangeArrowheads="1"/>
          </p:cNvSpPr>
          <p:nvPr/>
        </p:nvSpPr>
        <p:spPr bwMode="auto">
          <a:xfrm>
            <a:off x="395288" y="5805488"/>
            <a:ext cx="84248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2600" b="1">
                <a:solidFill>
                  <a:srgbClr val="FF0000"/>
                </a:solidFill>
                <a:latin typeface="Century Gothic" pitchFamily="34" charset="0"/>
              </a:rPr>
              <a:t>Typická rovnice slovních úloh o společné práci</a:t>
            </a:r>
            <a:endParaRPr lang="cs-CZ" sz="260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266260" name="AutoShape 20"/>
          <p:cNvSpPr>
            <a:spLocks noChangeArrowheads="1"/>
          </p:cNvSpPr>
          <p:nvPr/>
        </p:nvSpPr>
        <p:spPr bwMode="auto">
          <a:xfrm>
            <a:off x="250825" y="4581525"/>
            <a:ext cx="1690688" cy="1338263"/>
          </a:xfrm>
          <a:prstGeom prst="cloudCallout">
            <a:avLst>
              <a:gd name="adj1" fmla="val 92440"/>
              <a:gd name="adj2" fmla="val 1987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cs-CZ" sz="1400" b="1"/>
              <a:t>Doba práce prvního </a:t>
            </a:r>
          </a:p>
        </p:txBody>
      </p:sp>
      <p:sp>
        <p:nvSpPr>
          <p:cNvPr id="266261" name="AutoShape 21"/>
          <p:cNvSpPr>
            <a:spLocks noChangeArrowheads="1"/>
          </p:cNvSpPr>
          <p:nvPr/>
        </p:nvSpPr>
        <p:spPr bwMode="auto">
          <a:xfrm>
            <a:off x="6516688" y="4652963"/>
            <a:ext cx="1690687" cy="1338262"/>
          </a:xfrm>
          <a:prstGeom prst="cloudCallout">
            <a:avLst>
              <a:gd name="adj1" fmla="val -123991"/>
              <a:gd name="adj2" fmla="val 1678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cs-CZ" sz="1400" b="1"/>
              <a:t>Doba práce druhého </a:t>
            </a:r>
          </a:p>
        </p:txBody>
      </p:sp>
      <p:sp>
        <p:nvSpPr>
          <p:cNvPr id="266262" name="AutoShape 22"/>
          <p:cNvSpPr>
            <a:spLocks noChangeArrowheads="1"/>
          </p:cNvSpPr>
          <p:nvPr/>
        </p:nvSpPr>
        <p:spPr bwMode="auto">
          <a:xfrm>
            <a:off x="684213" y="3068638"/>
            <a:ext cx="1690687" cy="1338262"/>
          </a:xfrm>
          <a:prstGeom prst="cloudCallout">
            <a:avLst>
              <a:gd name="adj1" fmla="val 80329"/>
              <a:gd name="adj2" fmla="val 51662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cs-CZ" sz="1400" b="1"/>
              <a:t>Doba společné práce</a:t>
            </a:r>
          </a:p>
        </p:txBody>
      </p:sp>
      <p:sp>
        <p:nvSpPr>
          <p:cNvPr id="266263" name="AutoShape 23"/>
          <p:cNvSpPr>
            <a:spLocks noChangeArrowheads="1"/>
          </p:cNvSpPr>
          <p:nvPr/>
        </p:nvSpPr>
        <p:spPr bwMode="auto">
          <a:xfrm>
            <a:off x="6300788" y="2781300"/>
            <a:ext cx="1690687" cy="1338263"/>
          </a:xfrm>
          <a:prstGeom prst="cloudCallout">
            <a:avLst>
              <a:gd name="adj1" fmla="val -49810"/>
              <a:gd name="adj2" fmla="val 82264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cs-CZ" sz="1400" b="1"/>
              <a:t>Jedna celá společná práce</a:t>
            </a:r>
          </a:p>
        </p:txBody>
      </p:sp>
      <p:sp>
        <p:nvSpPr>
          <p:cNvPr id="4116" name="TextovéPole 26"/>
          <p:cNvSpPr txBox="1">
            <a:spLocks noChangeArrowheads="1"/>
          </p:cNvSpPr>
          <p:nvPr/>
        </p:nvSpPr>
        <p:spPr bwMode="auto">
          <a:xfrm>
            <a:off x="1055688" y="1428750"/>
            <a:ext cx="115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800" b="1" i="1" dirty="0"/>
              <a:t>1. přítok:</a:t>
            </a:r>
          </a:p>
        </p:txBody>
      </p:sp>
      <p:sp>
        <p:nvSpPr>
          <p:cNvPr id="4117" name="TextovéPole 28"/>
          <p:cNvSpPr txBox="1">
            <a:spLocks noChangeArrowheads="1"/>
          </p:cNvSpPr>
          <p:nvPr/>
        </p:nvSpPr>
        <p:spPr bwMode="auto">
          <a:xfrm>
            <a:off x="1071563" y="2416175"/>
            <a:ext cx="115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sz="1800" b="1" i="1"/>
              <a:t>2. přítok: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6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6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9" grpId="0" build="allAtOnce"/>
      <p:bldP spid="266260" grpId="0" animBg="1"/>
      <p:bldP spid="266261" grpId="0" animBg="1"/>
      <p:bldP spid="266262" grpId="0" animBg="1"/>
      <p:bldP spid="26626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6950"/>
          </a:xfrm>
        </p:spPr>
        <p:txBody>
          <a:bodyPr>
            <a:normAutofit/>
          </a:bodyPr>
          <a:lstStyle/>
          <a:p>
            <a:r>
              <a:rPr lang="cs-CZ" sz="3600" b="1" dirty="0" smtClean="0"/>
              <a:t>II. Slovní úlohy o společné práci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714356"/>
            <a:ext cx="8496944" cy="201622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None/>
            </a:pPr>
            <a:r>
              <a:rPr lang="cs-CZ" b="1" dirty="0" smtClean="0">
                <a:solidFill>
                  <a:schemeClr val="tx2"/>
                </a:solidFill>
                <a:latin typeface="Century Gothic" pitchFamily="34" charset="0"/>
              </a:rPr>
              <a:t>   Jeden kopáč by vykopal příkop pro elektrické vedení za 6 hodin. Druhý by vykopal tentýž příkop za 3 hodiny. Jak dlouho by jim vykopání příkopu trvalo, kdyby pracovali společně?</a:t>
            </a:r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1071546"/>
            <a:ext cx="4285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2. </a:t>
            </a:r>
            <a:endParaRPr lang="cs-CZ" dirty="0"/>
          </a:p>
        </p:txBody>
      </p:sp>
      <p:sp>
        <p:nvSpPr>
          <p:cNvPr id="5" name="TextovéPole 26"/>
          <p:cNvSpPr txBox="1">
            <a:spLocks noChangeArrowheads="1"/>
          </p:cNvSpPr>
          <p:nvPr/>
        </p:nvSpPr>
        <p:spPr bwMode="auto">
          <a:xfrm>
            <a:off x="4500562" y="2643182"/>
            <a:ext cx="291182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800" b="1" i="1" dirty="0" smtClean="0"/>
              <a:t>Úvaha:</a:t>
            </a:r>
            <a:r>
              <a:rPr lang="cs-CZ" sz="1400" dirty="0" smtClean="0"/>
              <a:t> 1 kopáč za 1 hodinu vykope</a:t>
            </a:r>
          </a:p>
          <a:p>
            <a:pPr>
              <a:lnSpc>
                <a:spcPct val="150000"/>
              </a:lnSpc>
            </a:pPr>
            <a:r>
              <a:rPr lang="cs-CZ" sz="1400" dirty="0" smtClean="0"/>
              <a:t>	          za 2 hodiny =</a:t>
            </a:r>
          </a:p>
          <a:p>
            <a:r>
              <a:rPr lang="cs-CZ" sz="1400" dirty="0" smtClean="0"/>
              <a:t>	          za x hodin =   </a:t>
            </a:r>
            <a:r>
              <a:rPr lang="cs-CZ" sz="1800" b="1" i="1" dirty="0" smtClean="0"/>
              <a:t> </a:t>
            </a:r>
            <a:endParaRPr lang="cs-CZ" sz="1800" b="1" i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929066"/>
            <a:ext cx="5276850" cy="809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cxnSp>
        <p:nvCxnSpPr>
          <p:cNvPr id="8" name="Přímá spojovací čára 7"/>
          <p:cNvCxnSpPr/>
          <p:nvPr/>
        </p:nvCxnSpPr>
        <p:spPr>
          <a:xfrm>
            <a:off x="142844" y="2428868"/>
            <a:ext cx="871543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785786" y="2571744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cs-CZ" dirty="0" smtClean="0"/>
              <a:t>kopáč		za 6 h</a:t>
            </a:r>
          </a:p>
          <a:p>
            <a:pPr marL="342900" indent="-342900">
              <a:buAutoNum type="arabicPeriod"/>
            </a:pPr>
            <a:r>
              <a:rPr lang="cs-CZ" dirty="0"/>
              <a:t>k</a:t>
            </a:r>
            <a:r>
              <a:rPr lang="cs-CZ" dirty="0" smtClean="0"/>
              <a:t>opáč		za 3 h</a:t>
            </a:r>
          </a:p>
          <a:p>
            <a:pPr marL="342900" indent="-342900"/>
            <a:r>
              <a:rPr lang="cs-CZ" dirty="0" smtClean="0"/>
              <a:t>Za jak dlouho společně?</a:t>
            </a:r>
            <a:endParaRPr lang="cs-CZ" dirty="0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714348" y="3500438"/>
            <a:ext cx="264320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786058"/>
            <a:ext cx="84138" cy="320675"/>
          </a:xfrm>
          <a:prstGeom prst="rect">
            <a:avLst/>
          </a:prstGeom>
          <a:noFill/>
        </p:spPr>
      </p:pic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071810"/>
            <a:ext cx="84138" cy="320675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3429000"/>
            <a:ext cx="84138" cy="288925"/>
          </a:xfrm>
          <a:prstGeom prst="rect">
            <a:avLst/>
          </a:prstGeom>
          <a:noFill/>
        </p:spPr>
      </p:pic>
      <p:sp>
        <p:nvSpPr>
          <p:cNvPr id="18" name="TextovéPole 17"/>
          <p:cNvSpPr txBox="1"/>
          <p:nvPr/>
        </p:nvSpPr>
        <p:spPr>
          <a:xfrm>
            <a:off x="285720" y="3571876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 smtClean="0"/>
              <a:t>Typická rovnice pro společnou práci má tvar</a:t>
            </a:r>
            <a:r>
              <a:rPr lang="cs-CZ" dirty="0" smtClean="0"/>
              <a:t>: 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142844" y="4857760"/>
            <a:ext cx="3941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Konkrétní tvar rovnice pro tohle zadání: </a:t>
            </a:r>
            <a:endParaRPr lang="cs-CZ" i="1" dirty="0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214950"/>
            <a:ext cx="1500199" cy="632028"/>
          </a:xfrm>
          <a:prstGeom prst="rect">
            <a:avLst/>
          </a:prstGeom>
          <a:noFill/>
        </p:spPr>
      </p:pic>
      <p:sp>
        <p:nvSpPr>
          <p:cNvPr id="22" name="TextovéPole 21"/>
          <p:cNvSpPr txBox="1"/>
          <p:nvPr/>
        </p:nvSpPr>
        <p:spPr>
          <a:xfrm>
            <a:off x="142844" y="6072206"/>
            <a:ext cx="1776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i="1" dirty="0" smtClean="0"/>
              <a:t>Po úpravě vyjde: </a:t>
            </a:r>
            <a:endParaRPr lang="cs-CZ" i="1" dirty="0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6000768"/>
            <a:ext cx="753672" cy="428628"/>
          </a:xfrm>
          <a:prstGeom prst="rect">
            <a:avLst/>
          </a:prstGeom>
          <a:noFill/>
        </p:spPr>
      </p:pic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4786314" y="6143644"/>
            <a:ext cx="3836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dirty="0" smtClean="0"/>
              <a:t>Společně by příkop kopali 2 hodiny.</a:t>
            </a:r>
            <a:endParaRPr lang="cs-CZ" sz="2000" dirty="0"/>
          </a:p>
        </p:txBody>
      </p:sp>
      <p:sp>
        <p:nvSpPr>
          <p:cNvPr id="27" name="TextovéPole 26"/>
          <p:cNvSpPr txBox="1"/>
          <p:nvPr/>
        </p:nvSpPr>
        <p:spPr>
          <a:xfrm>
            <a:off x="5647209" y="3857628"/>
            <a:ext cx="3496791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cs-CZ" i="1" dirty="0" smtClean="0"/>
              <a:t>Společnou práci nevíme – označíme ji </a:t>
            </a:r>
            <a:r>
              <a:rPr lang="cs-CZ" i="1" dirty="0" err="1" smtClean="0"/>
              <a:t>x</a:t>
            </a:r>
            <a:r>
              <a:rPr lang="cs-CZ" i="1" dirty="0" smtClean="0"/>
              <a:t>. Dobu práce 1. kopáče i druhého víme ze zadání. Vždy vykonají 1 celou práci.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build="allAtOnce"/>
      <p:bldP spid="18" grpId="0" build="allAtOnce"/>
      <p:bldP spid="19" grpId="0" build="allAtOnce"/>
      <p:bldP spid="22" grpId="0" build="allAtOnce"/>
      <p:bldP spid="26" grpId="0" build="allAtOnce"/>
      <p:bldP spid="27" grpId="0" build="allAtOnce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192</Words>
  <Application>Microsoft Office PowerPoint</Application>
  <PresentationFormat>Předvádění na obrazovce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4</vt:i4>
      </vt:variant>
    </vt:vector>
  </HeadingPairs>
  <TitlesOfParts>
    <vt:vector size="7" baseType="lpstr">
      <vt:lpstr>Motiv sady Office</vt:lpstr>
      <vt:lpstr>Rovnice</vt:lpstr>
      <vt:lpstr>Editor rovnic 3.0</vt:lpstr>
      <vt:lpstr>Slovní úlohy o      společné práci</vt:lpstr>
      <vt:lpstr>    Slovní úlohy o společné práci</vt:lpstr>
      <vt:lpstr>Snímek 3</vt:lpstr>
      <vt:lpstr>II. Slovní úlohy o společné práci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úlohy o      společné práci</dc:title>
  <dc:creator>Petruška</dc:creator>
  <cp:lastModifiedBy>Petruška</cp:lastModifiedBy>
  <cp:revision>5</cp:revision>
  <dcterms:created xsi:type="dcterms:W3CDTF">2020-03-19T08:09:07Z</dcterms:created>
  <dcterms:modified xsi:type="dcterms:W3CDTF">2020-03-19T08:54:06Z</dcterms:modified>
</cp:coreProperties>
</file>