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57" r:id="rId3"/>
    <p:sldId id="269" r:id="rId4"/>
    <p:sldId id="268" r:id="rId5"/>
    <p:sldId id="277" r:id="rId6"/>
    <p:sldId id="271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tvarosloví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NEOHEBNÉ SLOVNÍ DRUHY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PŘÍSLOVCE (adverbia)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7747624" cy="3838864"/>
          </a:xfrm>
        </p:spPr>
        <p:txBody>
          <a:bodyPr>
            <a:no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vyjadřují různé okolnosti děje, stupeň vlastností nebo míru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konkretizují význam přídavného jména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neohebný slovní druh (některá lze stupňovat)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ve větě většinou platnost PU, méně často </a:t>
            </a:r>
            <a:r>
              <a:rPr lang="cs-CZ" sz="2400" dirty="0" err="1" smtClean="0">
                <a:solidFill>
                  <a:schemeClr val="tx1"/>
                </a:solidFill>
              </a:rPr>
              <a:t>PřN</a:t>
            </a:r>
            <a:r>
              <a:rPr lang="cs-CZ" sz="2400" dirty="0" smtClean="0">
                <a:solidFill>
                  <a:schemeClr val="tx1"/>
                </a:solidFill>
              </a:rPr>
              <a:t> či jmenné části přísudku se sponou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326" y="2489200"/>
            <a:ext cx="8375073" cy="34544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druhy příslovcí: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místa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doma, shora, dole, venku</a:t>
            </a:r>
            <a:r>
              <a:rPr lang="cs-CZ" sz="2200" dirty="0" smtClean="0">
                <a:solidFill>
                  <a:schemeClr val="tx1"/>
                </a:solidFill>
              </a:rPr>
              <a:t>; </a:t>
            </a:r>
            <a:r>
              <a:rPr lang="cs-CZ" sz="2200" i="1" dirty="0" smtClean="0">
                <a:solidFill>
                  <a:schemeClr val="accent1"/>
                </a:solidFill>
              </a:rPr>
              <a:t>kde, kudy, kam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času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včera, večer, odjakživa; </a:t>
            </a:r>
            <a:r>
              <a:rPr lang="cs-CZ" sz="2200" i="1" dirty="0" smtClean="0">
                <a:solidFill>
                  <a:schemeClr val="accent1"/>
                </a:solidFill>
              </a:rPr>
              <a:t>kdy, tenkrát, potom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způsobu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pěkně, vesele, česky; </a:t>
            </a:r>
            <a:r>
              <a:rPr lang="cs-CZ" sz="2200" i="1" dirty="0" smtClean="0">
                <a:solidFill>
                  <a:schemeClr val="accent1"/>
                </a:solidFill>
              </a:rPr>
              <a:t>jak, tak, takhle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míry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velmi, moc, tuze, vůbec; </a:t>
            </a:r>
            <a:r>
              <a:rPr lang="cs-CZ" sz="2200" i="1" dirty="0" smtClean="0">
                <a:solidFill>
                  <a:schemeClr val="accent1"/>
                </a:solidFill>
              </a:rPr>
              <a:t>tolik, tolikrát, kolik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příčiny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úmyslně, schválně, naschvál; </a:t>
            </a:r>
            <a:r>
              <a:rPr lang="cs-CZ" sz="2200" i="1" dirty="0" smtClean="0">
                <a:solidFill>
                  <a:schemeClr val="accent1"/>
                </a:solidFill>
              </a:rPr>
              <a:t>proto, proč, nač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záporová</a:t>
            </a:r>
            <a:r>
              <a:rPr lang="cs-CZ" sz="2200" dirty="0" smtClean="0">
                <a:solidFill>
                  <a:schemeClr val="tx1"/>
                </a:solidFill>
              </a:rPr>
              <a:t> (</a:t>
            </a:r>
            <a:r>
              <a:rPr lang="cs-CZ" sz="2200" i="1" dirty="0" smtClean="0">
                <a:solidFill>
                  <a:schemeClr val="tx1"/>
                </a:solidFill>
              </a:rPr>
              <a:t>nikoli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  <a:endParaRPr lang="cs-CZ" sz="2200" dirty="0">
              <a:solidFill>
                <a:schemeClr val="tx1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4759036" y="1413164"/>
            <a:ext cx="4156363" cy="13092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za určitých okolností mohou být i zájmenem (zájmenná příslovce)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0975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64382" y="2489200"/>
            <a:ext cx="7806652" cy="43688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stupňování příslovcí:</a:t>
            </a:r>
          </a:p>
          <a:p>
            <a:pPr marL="800100" lvl="1" indent="-457200">
              <a:buFont typeface="+mj-lt"/>
              <a:buAutoNum type="arabicPeriod"/>
            </a:pPr>
            <a:r>
              <a:rPr lang="cs-CZ" sz="2200" dirty="0">
                <a:solidFill>
                  <a:schemeClr val="tx1"/>
                </a:solidFill>
              </a:rPr>
              <a:t>	</a:t>
            </a:r>
            <a:r>
              <a:rPr lang="cs-CZ" sz="2200" dirty="0" smtClean="0">
                <a:solidFill>
                  <a:schemeClr val="tx1"/>
                </a:solidFill>
              </a:rPr>
              <a:t>				tiše, dál</a:t>
            </a:r>
          </a:p>
          <a:p>
            <a:pPr marL="800100" lvl="1" indent="-457200">
              <a:buFont typeface="+mj-lt"/>
              <a:buAutoNum type="arabicPeriod"/>
            </a:pPr>
            <a:r>
              <a:rPr lang="cs-CZ" sz="2200" dirty="0" smtClean="0">
                <a:solidFill>
                  <a:schemeClr val="tx1"/>
                </a:solidFill>
              </a:rPr>
              <a:t>-</a:t>
            </a:r>
            <a:r>
              <a:rPr lang="cs-CZ" sz="2200" dirty="0" err="1" smtClean="0">
                <a:solidFill>
                  <a:schemeClr val="tx1"/>
                </a:solidFill>
              </a:rPr>
              <a:t>eji</a:t>
            </a:r>
            <a:r>
              <a:rPr lang="cs-CZ" sz="2200" dirty="0" smtClean="0">
                <a:solidFill>
                  <a:schemeClr val="tx1"/>
                </a:solidFill>
              </a:rPr>
              <a:t>/-</a:t>
            </a:r>
            <a:r>
              <a:rPr lang="cs-CZ" sz="2200" dirty="0" err="1" smtClean="0">
                <a:solidFill>
                  <a:schemeClr val="tx1"/>
                </a:solidFill>
              </a:rPr>
              <a:t>ěji</a:t>
            </a:r>
            <a:r>
              <a:rPr lang="cs-CZ" sz="2200" dirty="0" smtClean="0">
                <a:solidFill>
                  <a:schemeClr val="tx1"/>
                </a:solidFill>
              </a:rPr>
              <a:t>			tišeji</a:t>
            </a:r>
          </a:p>
          <a:p>
            <a:pPr marL="617220" lvl="2" indent="0">
              <a:buNone/>
            </a:pPr>
            <a:r>
              <a:rPr lang="cs-CZ" sz="2200" dirty="0" smtClean="0">
                <a:solidFill>
                  <a:schemeClr val="tx1"/>
                </a:solidFill>
              </a:rPr>
              <a:t>	-e				dále</a:t>
            </a:r>
          </a:p>
          <a:p>
            <a:pPr marL="800100" lvl="1" indent="-457200">
              <a:buFont typeface="+mj-lt"/>
              <a:buAutoNum type="arabicPeriod"/>
            </a:pPr>
            <a:r>
              <a:rPr lang="cs-CZ" sz="2200" dirty="0" err="1" smtClean="0">
                <a:solidFill>
                  <a:schemeClr val="tx1"/>
                </a:solidFill>
              </a:rPr>
              <a:t>nej</a:t>
            </a:r>
            <a:r>
              <a:rPr lang="cs-CZ" sz="2200" dirty="0" smtClean="0">
                <a:solidFill>
                  <a:schemeClr val="tx1"/>
                </a:solidFill>
              </a:rPr>
              <a:t>-				nejtišeji, nejdále</a:t>
            </a:r>
            <a:endParaRPr lang="cs-CZ" sz="2200" dirty="0">
              <a:solidFill>
                <a:schemeClr val="tx1"/>
              </a:solidFill>
            </a:endParaRPr>
          </a:p>
          <a:p>
            <a:endParaRPr lang="cs-CZ" sz="2400" dirty="0" smtClean="0">
              <a:solidFill>
                <a:schemeClr val="tx1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6444274" y="1805868"/>
            <a:ext cx="2337955" cy="3366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nepravidelné stupňování:</a:t>
            </a:r>
          </a:p>
          <a:p>
            <a:pPr algn="ctr"/>
            <a:endParaRPr lang="cs-CZ" sz="2000" dirty="0" smtClean="0"/>
          </a:p>
          <a:p>
            <a:pPr algn="ctr"/>
            <a:r>
              <a:rPr lang="cs-CZ" sz="2000" dirty="0" smtClean="0"/>
              <a:t>DOBŘE</a:t>
            </a:r>
          </a:p>
          <a:p>
            <a:pPr algn="ctr"/>
            <a:r>
              <a:rPr lang="cs-CZ" sz="2000" dirty="0" smtClean="0"/>
              <a:t>ŠPATNĚ/ZLE</a:t>
            </a:r>
          </a:p>
          <a:p>
            <a:pPr algn="ctr"/>
            <a:r>
              <a:rPr lang="cs-CZ" sz="2000" dirty="0" smtClean="0"/>
              <a:t>MÁLO</a:t>
            </a:r>
          </a:p>
          <a:p>
            <a:pPr algn="ctr"/>
            <a:r>
              <a:rPr lang="cs-CZ" sz="2000" dirty="0" smtClean="0"/>
              <a:t>MNOHO</a:t>
            </a:r>
          </a:p>
          <a:p>
            <a:pPr algn="ctr"/>
            <a:r>
              <a:rPr lang="cs-CZ" sz="2000" dirty="0" smtClean="0"/>
              <a:t>BRZY</a:t>
            </a:r>
          </a:p>
          <a:p>
            <a:pPr algn="ctr"/>
            <a:r>
              <a:rPr lang="cs-CZ" sz="2000" dirty="0" smtClean="0"/>
              <a:t>DLOUZE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06007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64382" y="2489200"/>
            <a:ext cx="7806652" cy="43688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zesilování/zeslabování významu (</a:t>
            </a:r>
            <a:r>
              <a:rPr lang="cs-CZ" sz="2400" i="1" dirty="0" smtClean="0">
                <a:solidFill>
                  <a:schemeClr val="tx1"/>
                </a:solidFill>
              </a:rPr>
              <a:t>velmi, mnoho, téměř, dost, nadmíru</a:t>
            </a:r>
            <a:r>
              <a:rPr lang="cs-CZ" sz="2400" dirty="0" smtClean="0">
                <a:solidFill>
                  <a:schemeClr val="tx1"/>
                </a:solidFill>
              </a:rPr>
              <a:t>,…)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využití předpony pře- (převelice, překotně,…)</a:t>
            </a:r>
            <a:endParaRPr lang="cs-CZ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zdrobňování</a:t>
            </a:r>
          </a:p>
        </p:txBody>
      </p:sp>
    </p:spTree>
    <p:extLst>
      <p:ext uri="{BB962C8B-B14F-4D97-AF65-F5344CB8AC3E}">
        <p14:creationId xmlns:p14="http://schemas.microsoft.com/office/powerpoint/2010/main" val="29535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895154" cy="4368800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</a:rPr>
              <a:t>příslovečná spřežka - píše se dohromady</a:t>
            </a:r>
          </a:p>
          <a:p>
            <a:pPr lvl="1"/>
            <a:r>
              <a:rPr lang="cs-CZ" sz="2000" dirty="0" smtClean="0">
                <a:solidFill>
                  <a:schemeClr val="tx1"/>
                </a:solidFill>
              </a:rPr>
              <a:t>předložka + jméno (</a:t>
            </a:r>
            <a:r>
              <a:rPr lang="cs-CZ" sz="2000" i="1" dirty="0" smtClean="0">
                <a:solidFill>
                  <a:schemeClr val="tx1"/>
                </a:solidFill>
              </a:rPr>
              <a:t>zpravidla, obden, nahlas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předložka </a:t>
            </a:r>
            <a:r>
              <a:rPr lang="cs-CZ" sz="2000" dirty="0" smtClean="0">
                <a:solidFill>
                  <a:schemeClr val="tx1"/>
                </a:solidFill>
              </a:rPr>
              <a:t>+ zájmeno (</a:t>
            </a:r>
            <a:r>
              <a:rPr lang="cs-CZ" sz="2000" i="1" dirty="0" smtClean="0">
                <a:solidFill>
                  <a:schemeClr val="tx1"/>
                </a:solidFill>
              </a:rPr>
              <a:t>potom, vtom, proto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předložka </a:t>
            </a:r>
            <a:r>
              <a:rPr lang="cs-CZ" sz="2000" dirty="0" smtClean="0">
                <a:solidFill>
                  <a:schemeClr val="tx1"/>
                </a:solidFill>
              </a:rPr>
              <a:t>+ příslovce (</a:t>
            </a:r>
            <a:r>
              <a:rPr lang="cs-CZ" sz="2000" i="1" dirty="0" smtClean="0">
                <a:solidFill>
                  <a:schemeClr val="tx1"/>
                </a:solidFill>
              </a:rPr>
              <a:t>navždy, naplno, dokdy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předložka </a:t>
            </a:r>
            <a:r>
              <a:rPr lang="cs-CZ" sz="2000" dirty="0" smtClean="0">
                <a:solidFill>
                  <a:schemeClr val="tx1"/>
                </a:solidFill>
              </a:rPr>
              <a:t>+ číslovky (</a:t>
            </a:r>
            <a:r>
              <a:rPr lang="cs-CZ" sz="2000" i="1" dirty="0" smtClean="0">
                <a:solidFill>
                  <a:schemeClr val="accent1"/>
                </a:solidFill>
              </a:rPr>
              <a:t>po/prvé, po/každé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000" dirty="0" smtClean="0">
                <a:solidFill>
                  <a:schemeClr val="tx1"/>
                </a:solidFill>
              </a:rPr>
              <a:t>předložka + příslovce (</a:t>
            </a:r>
            <a:r>
              <a:rPr lang="cs-CZ" sz="2000" i="1" dirty="0" smtClean="0">
                <a:solidFill>
                  <a:schemeClr val="tx1"/>
                </a:solidFill>
              </a:rPr>
              <a:t>odnaproti</a:t>
            </a:r>
            <a:r>
              <a:rPr lang="cs-CZ" sz="2000" dirty="0" smtClean="0">
                <a:solidFill>
                  <a:schemeClr val="tx1"/>
                </a:solidFill>
              </a:rPr>
              <a:t>)</a:t>
            </a:r>
          </a:p>
          <a:p>
            <a:endParaRPr lang="cs-CZ" sz="2000" dirty="0" smtClean="0">
              <a:solidFill>
                <a:schemeClr val="tx1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5902036" y="4759037"/>
            <a:ext cx="2857500" cy="11741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číslovkové spřežky je možné psát obojím způsobem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142067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pravopis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/>
              <a:t>spřežek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8061409" cy="43688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/>
                </a:solidFill>
              </a:rPr>
              <a:t>píšeme dohromady</a:t>
            </a:r>
            <a:r>
              <a:rPr lang="cs-CZ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neexistuje-li vedle spřežky předložkový tvar (st</a:t>
            </a:r>
            <a:r>
              <a:rPr lang="cs-CZ" sz="2200" i="1" dirty="0" smtClean="0">
                <a:solidFill>
                  <a:schemeClr val="tx1"/>
                </a:solidFill>
              </a:rPr>
              <a:t>ěží, ztěžka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je-li zřetelný rozdíl mezi spřežkou a předložkovým spojením (</a:t>
            </a:r>
            <a:r>
              <a:rPr lang="cs-CZ" sz="2200" i="1" dirty="0" smtClean="0">
                <a:solidFill>
                  <a:schemeClr val="tx1"/>
                </a:solidFill>
              </a:rPr>
              <a:t>nahoru</a:t>
            </a:r>
            <a:r>
              <a:rPr lang="cs-CZ" sz="2200" dirty="0" smtClean="0">
                <a:solidFill>
                  <a:schemeClr val="tx1"/>
                </a:solidFill>
              </a:rPr>
              <a:t> x </a:t>
            </a:r>
            <a:r>
              <a:rPr lang="cs-CZ" sz="2200" i="1" dirty="0" smtClean="0">
                <a:solidFill>
                  <a:schemeClr val="tx1"/>
                </a:solidFill>
              </a:rPr>
              <a:t>na horu Říp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dirty="0" smtClean="0">
                <a:solidFill>
                  <a:schemeClr val="tx1"/>
                </a:solidFill>
              </a:rPr>
              <a:t>pokud vznikly spojením předložky a příslovce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obojí možnost </a:t>
            </a:r>
            <a:r>
              <a:rPr lang="cs-CZ" sz="2400" dirty="0" smtClean="0">
                <a:solidFill>
                  <a:schemeClr val="tx1"/>
                </a:solidFill>
              </a:rPr>
              <a:t>- </a:t>
            </a:r>
            <a:r>
              <a:rPr lang="cs-CZ" sz="2200" dirty="0" smtClean="0">
                <a:solidFill>
                  <a:schemeClr val="tx1"/>
                </a:solidFill>
              </a:rPr>
              <a:t>není-li rozdíl ve významu (</a:t>
            </a:r>
            <a:r>
              <a:rPr lang="cs-CZ" sz="2200" i="1" dirty="0" smtClean="0">
                <a:solidFill>
                  <a:schemeClr val="tx1"/>
                </a:solidFill>
              </a:rPr>
              <a:t>z/počátku, na/příklad, na/slepo, na/černo</a:t>
            </a:r>
            <a:r>
              <a:rPr lang="cs-CZ" sz="2200" dirty="0" smtClean="0">
                <a:solidFill>
                  <a:schemeClr val="tx1"/>
                </a:solidFill>
              </a:rPr>
              <a:t>)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pouze odděleně </a:t>
            </a:r>
            <a:r>
              <a:rPr lang="cs-CZ" sz="2400" dirty="0" smtClean="0">
                <a:solidFill>
                  <a:schemeClr val="tx1"/>
                </a:solidFill>
              </a:rPr>
              <a:t>- </a:t>
            </a:r>
            <a:r>
              <a:rPr lang="cs-CZ" sz="2200" dirty="0" smtClean="0">
                <a:solidFill>
                  <a:schemeClr val="tx1"/>
                </a:solidFill>
              </a:rPr>
              <a:t>předložkové výrazy (</a:t>
            </a:r>
            <a:r>
              <a:rPr lang="cs-CZ" sz="2200" i="1" dirty="0" smtClean="0">
                <a:solidFill>
                  <a:schemeClr val="tx1"/>
                </a:solidFill>
              </a:rPr>
              <a:t>na </a:t>
            </a:r>
            <a:r>
              <a:rPr lang="cs-CZ" sz="2200" i="1" dirty="0">
                <a:solidFill>
                  <a:schemeClr val="tx1"/>
                </a:solidFill>
              </a:rPr>
              <a:t>shledanou, </a:t>
            </a:r>
            <a:r>
              <a:rPr lang="cs-CZ" sz="2200" i="1" dirty="0" smtClean="0">
                <a:solidFill>
                  <a:schemeClr val="tx1"/>
                </a:solidFill>
              </a:rPr>
              <a:t>na </a:t>
            </a:r>
            <a:r>
              <a:rPr lang="cs-CZ" sz="2200" i="1" dirty="0">
                <a:solidFill>
                  <a:schemeClr val="tx1"/>
                </a:solidFill>
              </a:rPr>
              <a:t>rozloučenou, </a:t>
            </a:r>
            <a:r>
              <a:rPr lang="cs-CZ" sz="2200" i="1" dirty="0" smtClean="0">
                <a:solidFill>
                  <a:schemeClr val="tx1"/>
                </a:solidFill>
              </a:rPr>
              <a:t>na vybranou, od začátku, v pořádku)</a:t>
            </a:r>
            <a:endParaRPr lang="cs-CZ" sz="2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54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1991</TotalTime>
  <Words>301</Words>
  <Application>Microsoft Office PowerPoint</Application>
  <PresentationFormat>Předvádění na obrazovce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Iontový efekt</vt:lpstr>
      <vt:lpstr>tvarosloví NEOHEBNÉ SLOVNÍ DRUHY</vt:lpstr>
      <vt:lpstr>PŘÍSLOVCE (adverbia)</vt:lpstr>
      <vt:lpstr>Prezentace aplikace PowerPoint</vt:lpstr>
      <vt:lpstr>Prezentace aplikace PowerPoint</vt:lpstr>
      <vt:lpstr>Prezentace aplikace PowerPoint</vt:lpstr>
      <vt:lpstr>Prezentace aplikace PowerPoint</vt:lpstr>
      <vt:lpstr>pravopis spřežek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63</cp:revision>
  <dcterms:created xsi:type="dcterms:W3CDTF">2019-10-22T05:21:01Z</dcterms:created>
  <dcterms:modified xsi:type="dcterms:W3CDTF">2020-03-19T05:38:55Z</dcterms:modified>
</cp:coreProperties>
</file>