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87" r:id="rId1"/>
  </p:sldMasterIdLst>
  <p:sldIdLst>
    <p:sldId id="258" r:id="rId2"/>
    <p:sldId id="259" r:id="rId3"/>
    <p:sldId id="272" r:id="rId4"/>
    <p:sldId id="273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4" autoAdjust="0"/>
    <p:restoredTop sz="94660"/>
  </p:normalViewPr>
  <p:slideViewPr>
    <p:cSldViewPr snapToGrid="0">
      <p:cViewPr varScale="1">
        <p:scale>
          <a:sx n="91" d="100"/>
          <a:sy n="91" d="100"/>
        </p:scale>
        <p:origin x="1404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Oval 9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66440" y="2226503"/>
            <a:ext cx="5917679" cy="2550877"/>
          </a:xfrm>
        </p:spPr>
        <p:txBody>
          <a:bodyPr anchor="b"/>
          <a:lstStyle>
            <a:lvl1pPr>
              <a:defRPr sz="48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6440" y="4777380"/>
            <a:ext cx="5917679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7498080" y="1828800"/>
            <a:ext cx="990599" cy="228659"/>
          </a:xfrm>
        </p:spPr>
        <p:txBody>
          <a:bodyPr anchor="t"/>
          <a:lstStyle>
            <a:lvl1pPr algn="l"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3/19/2020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6236208" y="3264408"/>
            <a:ext cx="3859795" cy="228660"/>
          </a:xfrm>
        </p:spPr>
        <p:txBody>
          <a:bodyPr/>
          <a:lstStyle>
            <a:lvl1pPr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76013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anoramatický obrázek s popis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Freeform 5"/>
            <p:cNvSpPr/>
            <p:nvPr/>
          </p:nvSpPr>
          <p:spPr bwMode="gray">
            <a:xfrm rot="10204164">
              <a:off x="426788" y="4564241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6" name="Rectangle 15"/>
            <p:cNvSpPr/>
            <p:nvPr/>
          </p:nvSpPr>
          <p:spPr>
            <a:xfrm>
              <a:off x="421503" y="402165"/>
              <a:ext cx="8327939" cy="314113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 bwMode="gray">
            <a:xfrm rot="10800000">
              <a:off x="485023" y="2670079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0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4961454"/>
            <a:ext cx="642200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66441" y="685800"/>
            <a:ext cx="6422004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cs-CZ" smtClean="0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866440" y="5528192"/>
            <a:ext cx="6422004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3/19/2020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19661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ázev a popis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5"/>
            <p:cNvSpPr/>
            <p:nvPr/>
          </p:nvSpPr>
          <p:spPr bwMode="gray">
            <a:xfrm rot="21010068">
              <a:off x="6359946" y="2780895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9" name="Rectangle 8"/>
            <p:cNvSpPr/>
            <p:nvPr/>
          </p:nvSpPr>
          <p:spPr>
            <a:xfrm>
              <a:off x="485023" y="4343399"/>
              <a:ext cx="8182128" cy="211243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 bwMode="gray">
            <a:xfrm>
              <a:off x="485023" y="2854646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927100"/>
            <a:ext cx="6422005" cy="1692720"/>
          </a:xfrm>
        </p:spPr>
        <p:txBody>
          <a:bodyPr/>
          <a:lstStyle>
            <a:lvl1pPr>
              <a:defRPr sz="36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13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0" y="3488023"/>
            <a:ext cx="6422005" cy="2536857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3/19/2020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970686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itace s popis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5"/>
            <p:cNvSpPr/>
            <p:nvPr/>
          </p:nvSpPr>
          <p:spPr bwMode="gray">
            <a:xfrm rot="21010068">
              <a:off x="6359946" y="4309201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1" name="Freeform 10"/>
            <p:cNvSpPr/>
            <p:nvPr/>
          </p:nvSpPr>
          <p:spPr bwMode="gray">
            <a:xfrm>
              <a:off x="485023" y="4381500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4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3" name="TextBox 22"/>
          <p:cNvSpPr txBox="1"/>
          <p:nvPr/>
        </p:nvSpPr>
        <p:spPr bwMode="gray">
          <a:xfrm>
            <a:off x="647430" y="651690"/>
            <a:ext cx="60159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 bwMode="gray">
          <a:xfrm>
            <a:off x="7069418" y="2900292"/>
            <a:ext cx="61906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8060" y="927099"/>
            <a:ext cx="6160385" cy="2882179"/>
          </a:xfrm>
        </p:spPr>
        <p:txBody>
          <a:bodyPr anchor="ctr"/>
          <a:lstStyle>
            <a:lvl1pPr>
              <a:defRPr sz="36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17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387278" y="3809278"/>
            <a:ext cx="5646143" cy="333113"/>
          </a:xfrm>
        </p:spPr>
        <p:txBody>
          <a:bodyPr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0" y="5000816"/>
            <a:ext cx="6343673" cy="1010619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3/19/2020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417090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Jmenov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5"/>
            <p:cNvSpPr/>
            <p:nvPr/>
          </p:nvSpPr>
          <p:spPr bwMode="gray">
            <a:xfrm rot="21010068">
              <a:off x="6359946" y="431124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7"/>
            <p:cNvSpPr/>
            <p:nvPr/>
          </p:nvSpPr>
          <p:spPr bwMode="gray">
            <a:xfrm>
              <a:off x="485023" y="4381500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7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2057400"/>
            <a:ext cx="6422005" cy="20955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1" y="5024908"/>
            <a:ext cx="6422004" cy="994891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3/19/2020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220445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sloupc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927100"/>
            <a:ext cx="6423593" cy="709864"/>
          </a:xfrm>
        </p:spPr>
        <p:txBody>
          <a:bodyPr/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0" y="2489200"/>
            <a:ext cx="2313432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5"/>
          </p:nvPr>
        </p:nvSpPr>
        <p:spPr>
          <a:xfrm>
            <a:off x="866440" y="3147164"/>
            <a:ext cx="2313432" cy="2888366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05614" y="2489200"/>
            <a:ext cx="2318918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6"/>
          </p:nvPr>
        </p:nvSpPr>
        <p:spPr>
          <a:xfrm>
            <a:off x="3408471" y="3147164"/>
            <a:ext cx="2318918" cy="2888366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58642" y="2489200"/>
            <a:ext cx="2318918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7"/>
          </p:nvPr>
        </p:nvSpPr>
        <p:spPr>
          <a:xfrm>
            <a:off x="5960935" y="3147164"/>
            <a:ext cx="2316625" cy="2888366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294530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5849521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3/19/2020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516770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sloupce s obrázk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927100"/>
            <a:ext cx="6345260" cy="709864"/>
          </a:xfrm>
        </p:spPr>
        <p:txBody>
          <a:bodyPr/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0" y="4179596"/>
            <a:ext cx="2313432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22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019055" y="2489200"/>
            <a:ext cx="2015144" cy="1447342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cs-CZ" smtClean="0"/>
              <a:t>Kliknutím na ikonu přidáte obrázek.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8"/>
          </p:nvPr>
        </p:nvSpPr>
        <p:spPr>
          <a:xfrm>
            <a:off x="866439" y="4837558"/>
            <a:ext cx="2313432" cy="1187321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11125" y="4179595"/>
            <a:ext cx="2318918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38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553189" y="2489200"/>
            <a:ext cx="2015144" cy="1447342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cs-CZ" smtClean="0"/>
              <a:t>Kliknutím na ikonu přidáte obrázek.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411125" y="4848208"/>
            <a:ext cx="2318918" cy="1187321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58642" y="4179596"/>
            <a:ext cx="2318918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39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6108641" y="2489200"/>
            <a:ext cx="2015144" cy="1447342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cs-CZ" smtClean="0"/>
              <a:t>Kliknutím na ikonu přidáte obrázek.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958642" y="4837558"/>
            <a:ext cx="2318918" cy="1187321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cxnSp>
        <p:nvCxnSpPr>
          <p:cNvPr id="40" name="Straight Connector 39"/>
          <p:cNvCxnSpPr/>
          <p:nvPr/>
        </p:nvCxnSpPr>
        <p:spPr>
          <a:xfrm>
            <a:off x="3290019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5849521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3/19/2020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479504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621301" y="6387910"/>
            <a:ext cx="990599" cy="228659"/>
          </a:xfrm>
        </p:spPr>
        <p:txBody>
          <a:bodyPr/>
          <a:lstStyle/>
          <a:p>
            <a:fld id="{B61BEF0D-F0BB-DE4B-95CE-6DB70DBA9567}" type="datetimeFigureOut">
              <a:rPr lang="en-US" smtClean="0"/>
              <a:pPr/>
              <a:t>3/19/2020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16133" y="6387910"/>
            <a:ext cx="3859795" cy="22866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480463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88" y="0"/>
            <a:ext cx="9120420" cy="6860798"/>
            <a:chOff x="-1588" y="0"/>
            <a:chExt cx="9120420" cy="6860798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Freeform 5"/>
            <p:cNvSpPr/>
            <p:nvPr/>
          </p:nvSpPr>
          <p:spPr bwMode="gray">
            <a:xfrm rot="4966650">
              <a:off x="4673046" y="5107506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</p:grpSp>
      <p:sp>
        <p:nvSpPr>
          <p:cNvPr id="17" name="Rectangle 16"/>
          <p:cNvSpPr/>
          <p:nvPr/>
        </p:nvSpPr>
        <p:spPr>
          <a:xfrm>
            <a:off x="414867" y="402165"/>
            <a:ext cx="4610565" cy="605367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Freeform 9"/>
          <p:cNvSpPr/>
          <p:nvPr/>
        </p:nvSpPr>
        <p:spPr bwMode="gray">
          <a:xfrm rot="5400000">
            <a:off x="1299309" y="1765596"/>
            <a:ext cx="5995993" cy="3326809"/>
          </a:xfrm>
          <a:custGeom>
            <a:avLst/>
            <a:gdLst/>
            <a:ahLst/>
            <a:cxnLst/>
            <a:rect l="0" t="0" r="r" b="b"/>
            <a:pathLst>
              <a:path w="4960" h="2752">
                <a:moveTo>
                  <a:pt x="0" y="0"/>
                </a:moveTo>
                <a:lnTo>
                  <a:pt x="0" y="324"/>
                </a:lnTo>
                <a:lnTo>
                  <a:pt x="0" y="1992"/>
                </a:lnTo>
                <a:lnTo>
                  <a:pt x="0" y="2752"/>
                </a:lnTo>
                <a:lnTo>
                  <a:pt x="4960" y="2752"/>
                </a:lnTo>
                <a:lnTo>
                  <a:pt x="4960" y="1992"/>
                </a:lnTo>
                <a:lnTo>
                  <a:pt x="4960" y="324"/>
                </a:lnTo>
                <a:lnTo>
                  <a:pt x="4960" y="0"/>
                </a:lnTo>
                <a:lnTo>
                  <a:pt x="4960" y="0"/>
                </a:lnTo>
                <a:lnTo>
                  <a:pt x="4734" y="34"/>
                </a:lnTo>
                <a:lnTo>
                  <a:pt x="4510" y="64"/>
                </a:lnTo>
                <a:lnTo>
                  <a:pt x="4284" y="90"/>
                </a:lnTo>
                <a:lnTo>
                  <a:pt x="4060" y="114"/>
                </a:lnTo>
                <a:lnTo>
                  <a:pt x="3836" y="132"/>
                </a:lnTo>
                <a:lnTo>
                  <a:pt x="3614" y="146"/>
                </a:lnTo>
                <a:lnTo>
                  <a:pt x="3392" y="158"/>
                </a:lnTo>
                <a:lnTo>
                  <a:pt x="3174" y="166"/>
                </a:lnTo>
                <a:lnTo>
                  <a:pt x="2960" y="172"/>
                </a:lnTo>
                <a:lnTo>
                  <a:pt x="2748" y="174"/>
                </a:lnTo>
                <a:lnTo>
                  <a:pt x="2542" y="174"/>
                </a:lnTo>
                <a:lnTo>
                  <a:pt x="2338" y="174"/>
                </a:lnTo>
                <a:lnTo>
                  <a:pt x="2140" y="170"/>
                </a:lnTo>
                <a:lnTo>
                  <a:pt x="1948" y="164"/>
                </a:lnTo>
                <a:lnTo>
                  <a:pt x="1762" y="156"/>
                </a:lnTo>
                <a:lnTo>
                  <a:pt x="1582" y="148"/>
                </a:lnTo>
                <a:lnTo>
                  <a:pt x="1410" y="138"/>
                </a:lnTo>
                <a:lnTo>
                  <a:pt x="1244" y="128"/>
                </a:lnTo>
                <a:lnTo>
                  <a:pt x="1088" y="116"/>
                </a:lnTo>
                <a:lnTo>
                  <a:pt x="938" y="104"/>
                </a:lnTo>
                <a:lnTo>
                  <a:pt x="668" y="78"/>
                </a:lnTo>
                <a:lnTo>
                  <a:pt x="438" y="54"/>
                </a:lnTo>
                <a:lnTo>
                  <a:pt x="254" y="34"/>
                </a:lnTo>
                <a:lnTo>
                  <a:pt x="116" y="16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</p:sp>
      <p:sp>
        <p:nvSpPr>
          <p:cNvPr id="18" name="Freeform 5"/>
          <p:cNvSpPr>
            <a:spLocks noEditPoints="1"/>
          </p:cNvSpPr>
          <p:nvPr/>
        </p:nvSpPr>
        <p:spPr bwMode="gray">
          <a:xfrm>
            <a:off x="0" y="0"/>
            <a:ext cx="9144000" cy="6858000"/>
          </a:xfrm>
          <a:custGeom>
            <a:avLst/>
            <a:gdLst/>
            <a:ahLst/>
            <a:cxnLst/>
            <a:rect l="0" t="0" r="r" b="b"/>
            <a:pathLst>
              <a:path w="5760" h="4320">
                <a:moveTo>
                  <a:pt x="0" y="0"/>
                </a:moveTo>
                <a:lnTo>
                  <a:pt x="0" y="4320"/>
                </a:lnTo>
                <a:lnTo>
                  <a:pt x="5760" y="4320"/>
                </a:lnTo>
                <a:lnTo>
                  <a:pt x="5760" y="0"/>
                </a:lnTo>
                <a:lnTo>
                  <a:pt x="0" y="0"/>
                </a:lnTo>
                <a:close/>
                <a:moveTo>
                  <a:pt x="5444" y="4004"/>
                </a:moveTo>
                <a:lnTo>
                  <a:pt x="324" y="4004"/>
                </a:lnTo>
                <a:lnTo>
                  <a:pt x="324" y="324"/>
                </a:lnTo>
                <a:lnTo>
                  <a:pt x="5444" y="324"/>
                </a:lnTo>
                <a:lnTo>
                  <a:pt x="5444" y="400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174928" y="1447799"/>
            <a:ext cx="1113516" cy="4572001"/>
          </a:xfrm>
        </p:spPr>
        <p:txBody>
          <a:bodyPr vert="eaVert" anchor="ctr" anchorCtr="0"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66738" y="1447799"/>
            <a:ext cx="4416936" cy="4572001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3/19/2020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8546" y="6365498"/>
            <a:ext cx="3859795" cy="22866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44196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5970" y="927098"/>
            <a:ext cx="6343672" cy="709865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3/19/2020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03026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Rectangle 9"/>
            <p:cNvSpPr/>
            <p:nvPr/>
          </p:nvSpPr>
          <p:spPr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 bwMode="gray">
            <a:xfrm rot="16200000">
              <a:off x="3105027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8" name="Freeform 5"/>
            <p:cNvSpPr/>
            <p:nvPr/>
          </p:nvSpPr>
          <p:spPr bwMode="gray">
            <a:xfrm rot="15687606">
              <a:off x="3320102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7534" y="2257588"/>
            <a:ext cx="3090672" cy="3020344"/>
          </a:xfrm>
        </p:spPr>
        <p:txBody>
          <a:bodyPr anchor="ctr"/>
          <a:lstStyle>
            <a:lvl1pPr algn="l">
              <a:defRPr sz="3200" b="0" cap="none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19261" y="2257588"/>
            <a:ext cx="3082516" cy="3020344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3/19/2020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10305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66440" y="2489200"/>
            <a:ext cx="3636980" cy="3530603"/>
          </a:xfrm>
        </p:spPr>
        <p:txBody>
          <a:bodyPr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0581" y="2489203"/>
            <a:ext cx="3636980" cy="3530600"/>
          </a:xfrm>
        </p:spPr>
        <p:txBody>
          <a:bodyPr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3/19/2020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80175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9918" y="2489200"/>
            <a:ext cx="3633502" cy="75929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66440" y="3248490"/>
            <a:ext cx="3636980" cy="2771311"/>
          </a:xfrm>
        </p:spPr>
        <p:txBody>
          <a:bodyPr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0581" y="2489200"/>
            <a:ext cx="3636979" cy="75663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0581" y="3245835"/>
            <a:ext cx="3636980" cy="2773967"/>
          </a:xfrm>
        </p:spPr>
        <p:txBody>
          <a:bodyPr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3/19/2020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12692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3/19/2020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14434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3/19/2020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89909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 bwMode="gray">
            <a:xfrm rot="16200000">
              <a:off x="2548536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2" name="Freeform 5"/>
            <p:cNvSpPr/>
            <p:nvPr/>
          </p:nvSpPr>
          <p:spPr bwMode="gray">
            <a:xfrm rot="15687606">
              <a:off x="2769747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1447800"/>
            <a:ext cx="2712590" cy="1495588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68927" y="1447800"/>
            <a:ext cx="3632850" cy="4572000"/>
          </a:xfrm>
        </p:spPr>
        <p:txBody>
          <a:bodyPr anchor="ctr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866441" y="3086845"/>
            <a:ext cx="2712589" cy="2933701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3/19/2020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35426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 bwMode="gray">
            <a:xfrm rot="16200000">
              <a:off x="2852610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4" name="Freeform 5"/>
            <p:cNvSpPr/>
            <p:nvPr/>
          </p:nvSpPr>
          <p:spPr bwMode="gray">
            <a:xfrm rot="15687606">
              <a:off x="3074559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1381390"/>
            <a:ext cx="2987089" cy="157480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722909" y="1320800"/>
            <a:ext cx="2791102" cy="42164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cs-CZ" smtClean="0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0" y="3086100"/>
            <a:ext cx="2987089" cy="24511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3/19/2020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04385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Oval 23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Freeform 5"/>
            <p:cNvSpPr/>
            <p:nvPr/>
          </p:nvSpPr>
          <p:spPr bwMode="gray">
            <a:xfrm rot="21010068">
              <a:off x="6359946" y="179029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25" name="Freeform 24"/>
            <p:cNvSpPr/>
            <p:nvPr/>
          </p:nvSpPr>
          <p:spPr bwMode="gray">
            <a:xfrm>
              <a:off x="485023" y="1856450"/>
              <a:ext cx="8173954" cy="4535226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0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866440" y="927099"/>
            <a:ext cx="6345260" cy="7098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4382" y="2489200"/>
            <a:ext cx="6345260" cy="353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74443" y="6365498"/>
            <a:ext cx="990599" cy="22865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 b="1" i="0">
                <a:solidFill>
                  <a:schemeClr val="accent1"/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3/19/2020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90843" y="6365497"/>
            <a:ext cx="3859795" cy="2286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 b="1" i="0">
                <a:solidFill>
                  <a:schemeClr val="accent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6" name="Rectangle 25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8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>
                <a:solidFill>
                  <a:schemeClr val="bg1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57799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  <p:sldLayoutId id="2147483699" r:id="rId12"/>
    <p:sldLayoutId id="2147483700" r:id="rId13"/>
    <p:sldLayoutId id="2147483701" r:id="rId14"/>
    <p:sldLayoutId id="2147483702" r:id="rId15"/>
    <p:sldLayoutId id="2147483703" r:id="rId16"/>
    <p:sldLayoutId id="2147483704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200" b="0" i="0" kern="1200">
          <a:solidFill>
            <a:schemeClr val="bg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685800" indent="-283464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96012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23444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50876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8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0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5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4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533400" y="2223654"/>
            <a:ext cx="8163791" cy="1496292"/>
          </a:xfrm>
        </p:spPr>
        <p:txBody>
          <a:bodyPr/>
          <a:lstStyle/>
          <a:p>
            <a:r>
              <a:rPr lang="cs-CZ" sz="4400" dirty="0" smtClean="0"/>
              <a:t>tvarosloví</a:t>
            </a:r>
            <a:r>
              <a:rPr lang="cs-CZ" dirty="0" smtClean="0"/>
              <a:t/>
            </a:r>
            <a:br>
              <a:rPr lang="cs-CZ" dirty="0" smtClean="0"/>
            </a:br>
            <a:r>
              <a:rPr lang="cs-CZ" dirty="0" smtClean="0"/>
              <a:t>NEOHEBNÉ SLOVNÍ DRUHY</a:t>
            </a: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533400" y="539562"/>
            <a:ext cx="4954250" cy="1913466"/>
          </a:xfrm>
        </p:spPr>
        <p:txBody>
          <a:bodyPr/>
          <a:lstStyle/>
          <a:p>
            <a:r>
              <a:rPr lang="cs-CZ" dirty="0" smtClean="0"/>
              <a:t>ČESKÝ JAZYK 9</a:t>
            </a:r>
          </a:p>
          <a:p>
            <a:r>
              <a:rPr lang="cs-CZ" dirty="0" smtClean="0"/>
              <a:t>mluvnice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973953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Nadpis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PŘEDLOŽKY (prepozice)</a:t>
            </a:r>
            <a:endParaRPr lang="cs-CZ" dirty="0"/>
          </a:p>
        </p:txBody>
      </p:sp>
      <p:sp>
        <p:nvSpPr>
          <p:cNvPr id="6" name="Zástupný symbol pro obsah 5"/>
          <p:cNvSpPr>
            <a:spLocks noGrp="1"/>
          </p:cNvSpPr>
          <p:nvPr>
            <p:ph idx="1"/>
          </p:nvPr>
        </p:nvSpPr>
        <p:spPr>
          <a:xfrm>
            <a:off x="864382" y="2489200"/>
            <a:ext cx="7785632" cy="3530600"/>
          </a:xfrm>
        </p:spPr>
        <p:txBody>
          <a:bodyPr>
            <a:normAutofit/>
          </a:bodyPr>
          <a:lstStyle/>
          <a:p>
            <a:r>
              <a:rPr lang="cs-CZ" sz="2400" dirty="0" smtClean="0">
                <a:solidFill>
                  <a:schemeClr val="tx1"/>
                </a:solidFill>
              </a:rPr>
              <a:t>vyjadřují okolnosti, pády jmen a jejich vztah k jiným slovům ve větě</a:t>
            </a:r>
          </a:p>
          <a:p>
            <a:r>
              <a:rPr lang="cs-CZ" sz="2400" dirty="0" smtClean="0">
                <a:solidFill>
                  <a:schemeClr val="tx1"/>
                </a:solidFill>
              </a:rPr>
              <a:t>vždy tvoří předložkový pád</a:t>
            </a:r>
          </a:p>
          <a:p>
            <a:r>
              <a:rPr lang="cs-CZ" sz="2400" dirty="0" smtClean="0">
                <a:solidFill>
                  <a:schemeClr val="tx1"/>
                </a:solidFill>
              </a:rPr>
              <a:t>ve větě nejčastěji jako součást příslovečného učení, méně často přívlastku, předmětu nebo doplňku</a:t>
            </a:r>
            <a:endParaRPr lang="cs-CZ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7871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druhy </a:t>
            </a:r>
            <a:r>
              <a:rPr lang="cs-CZ" dirty="0" smtClean="0"/>
              <a:t>prepozic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64382" y="2489200"/>
            <a:ext cx="7743590" cy="3530600"/>
          </a:xfrm>
        </p:spPr>
        <p:txBody>
          <a:bodyPr>
            <a:normAutofit/>
          </a:bodyPr>
          <a:lstStyle/>
          <a:p>
            <a:r>
              <a:rPr lang="cs-CZ" sz="2400" b="1" dirty="0" smtClean="0">
                <a:solidFill>
                  <a:schemeClr val="tx1"/>
                </a:solidFill>
              </a:rPr>
              <a:t>podle původu:</a:t>
            </a:r>
          </a:p>
          <a:p>
            <a:pPr lvl="1"/>
            <a:r>
              <a:rPr lang="cs-CZ" sz="2200" dirty="0" smtClean="0">
                <a:solidFill>
                  <a:schemeClr val="tx1"/>
                </a:solidFill>
              </a:rPr>
              <a:t>vlastní (primární) - původní, neodvozené, vždy byly jen předložkami</a:t>
            </a:r>
          </a:p>
          <a:p>
            <a:pPr lvl="1"/>
            <a:r>
              <a:rPr lang="cs-CZ" sz="2200" dirty="0" smtClean="0">
                <a:solidFill>
                  <a:schemeClr val="tx1"/>
                </a:solidFill>
              </a:rPr>
              <a:t>nevlastní (sekundární) - nepůvodní, odvozené z jiných slovních druhů</a:t>
            </a:r>
          </a:p>
          <a:p>
            <a:pPr lvl="2"/>
            <a:r>
              <a:rPr lang="cs-CZ" sz="2000" dirty="0" smtClean="0">
                <a:solidFill>
                  <a:schemeClr val="tx1"/>
                </a:solidFill>
              </a:rPr>
              <a:t>substantivní (</a:t>
            </a:r>
            <a:r>
              <a:rPr lang="cs-CZ" sz="2000" i="1" dirty="0" smtClean="0">
                <a:solidFill>
                  <a:schemeClr val="tx1"/>
                </a:solidFill>
              </a:rPr>
              <a:t>kolem, místo, během, díky, směrem k</a:t>
            </a:r>
            <a:r>
              <a:rPr lang="cs-CZ" sz="2000" dirty="0" smtClean="0">
                <a:solidFill>
                  <a:schemeClr val="tx1"/>
                </a:solidFill>
              </a:rPr>
              <a:t>)</a:t>
            </a:r>
          </a:p>
          <a:p>
            <a:pPr lvl="2"/>
            <a:r>
              <a:rPr lang="cs-CZ" sz="2000" dirty="0" smtClean="0">
                <a:solidFill>
                  <a:schemeClr val="tx1"/>
                </a:solidFill>
              </a:rPr>
              <a:t>přechodem z adverbií (</a:t>
            </a:r>
            <a:r>
              <a:rPr lang="cs-CZ" sz="2000" i="1" dirty="0" smtClean="0">
                <a:solidFill>
                  <a:schemeClr val="tx1"/>
                </a:solidFill>
              </a:rPr>
              <a:t>mimo, blízko, skrz, uvnitř</a:t>
            </a:r>
            <a:r>
              <a:rPr lang="cs-CZ" sz="2000" dirty="0" smtClean="0">
                <a:solidFill>
                  <a:schemeClr val="tx1"/>
                </a:solidFill>
              </a:rPr>
              <a:t>)</a:t>
            </a:r>
          </a:p>
          <a:p>
            <a:pPr lvl="2"/>
            <a:r>
              <a:rPr lang="cs-CZ" sz="2000" dirty="0" smtClean="0">
                <a:solidFill>
                  <a:schemeClr val="tx1"/>
                </a:solidFill>
              </a:rPr>
              <a:t>ze sloves (</a:t>
            </a:r>
            <a:r>
              <a:rPr lang="cs-CZ" sz="2000" i="1" dirty="0" smtClean="0">
                <a:solidFill>
                  <a:schemeClr val="tx1"/>
                </a:solidFill>
              </a:rPr>
              <a:t>vyjma, nehledě na</a:t>
            </a:r>
            <a:r>
              <a:rPr lang="cs-CZ" sz="2000" dirty="0" smtClean="0">
                <a:solidFill>
                  <a:schemeClr val="tx1"/>
                </a:solidFill>
              </a:rPr>
              <a:t>)</a:t>
            </a:r>
            <a:endParaRPr lang="cs-CZ" sz="2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57740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64382" y="2489200"/>
            <a:ext cx="5620502" cy="4368800"/>
          </a:xfrm>
        </p:spPr>
        <p:txBody>
          <a:bodyPr>
            <a:normAutofit/>
          </a:bodyPr>
          <a:lstStyle/>
          <a:p>
            <a:r>
              <a:rPr lang="cs-CZ" sz="2400" b="1" dirty="0" smtClean="0">
                <a:solidFill>
                  <a:schemeClr val="tx1"/>
                </a:solidFill>
              </a:rPr>
              <a:t>podle tvaru</a:t>
            </a:r>
            <a:r>
              <a:rPr lang="cs-CZ" sz="2400" dirty="0" smtClean="0">
                <a:solidFill>
                  <a:schemeClr val="tx1"/>
                </a:solidFill>
              </a:rPr>
              <a:t>:</a:t>
            </a:r>
          </a:p>
          <a:p>
            <a:pPr lvl="1"/>
            <a:r>
              <a:rPr lang="cs-CZ" sz="2200" dirty="0" smtClean="0">
                <a:solidFill>
                  <a:schemeClr val="tx1"/>
                </a:solidFill>
              </a:rPr>
              <a:t>jednoduché (</a:t>
            </a:r>
            <a:r>
              <a:rPr lang="cs-CZ" sz="2200" i="1" dirty="0" smtClean="0">
                <a:solidFill>
                  <a:schemeClr val="tx1"/>
                </a:solidFill>
              </a:rPr>
              <a:t>od, nad, s(e), k, v(e)</a:t>
            </a:r>
            <a:r>
              <a:rPr lang="cs-CZ" sz="2200" dirty="0" smtClean="0">
                <a:solidFill>
                  <a:schemeClr val="tx1"/>
                </a:solidFill>
              </a:rPr>
              <a:t>)</a:t>
            </a:r>
          </a:p>
          <a:p>
            <a:pPr lvl="1"/>
            <a:r>
              <a:rPr lang="cs-CZ" sz="2200" dirty="0" smtClean="0">
                <a:solidFill>
                  <a:schemeClr val="tx1"/>
                </a:solidFill>
              </a:rPr>
              <a:t>složené (</a:t>
            </a:r>
            <a:r>
              <a:rPr lang="cs-CZ" sz="2200" i="1" dirty="0" smtClean="0">
                <a:solidFill>
                  <a:schemeClr val="tx1"/>
                </a:solidFill>
              </a:rPr>
              <a:t>na základě, bez ohledu na, na rozdíl, ve shodě s</a:t>
            </a:r>
            <a:r>
              <a:rPr lang="cs-CZ" sz="2200" dirty="0" smtClean="0">
                <a:solidFill>
                  <a:schemeClr val="tx1"/>
                </a:solidFill>
              </a:rPr>
              <a:t>)</a:t>
            </a:r>
          </a:p>
          <a:p>
            <a:endParaRPr lang="cs-CZ" sz="2400" dirty="0" smtClean="0">
              <a:solidFill>
                <a:schemeClr val="tx1"/>
              </a:solidFill>
            </a:endParaRPr>
          </a:p>
          <a:p>
            <a:r>
              <a:rPr lang="cs-CZ" sz="2400" b="1" dirty="0" smtClean="0">
                <a:solidFill>
                  <a:schemeClr val="tx1"/>
                </a:solidFill>
              </a:rPr>
              <a:t>podle pádu</a:t>
            </a:r>
          </a:p>
          <a:p>
            <a:pPr lvl="1"/>
            <a:r>
              <a:rPr lang="cs-CZ" sz="2200" dirty="0" smtClean="0">
                <a:solidFill>
                  <a:schemeClr val="tx1"/>
                </a:solidFill>
              </a:rPr>
              <a:t>většina předložek se pojí alespoň s jedním pádem, některé se dvěma nebo i třemi</a:t>
            </a:r>
          </a:p>
        </p:txBody>
      </p:sp>
      <p:sp>
        <p:nvSpPr>
          <p:cNvPr id="4" name="Zaoblený obdélník 3"/>
          <p:cNvSpPr/>
          <p:nvPr/>
        </p:nvSpPr>
        <p:spPr>
          <a:xfrm>
            <a:off x="6484884" y="3309258"/>
            <a:ext cx="2543502" cy="337532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2000" b="1" dirty="0" smtClean="0"/>
              <a:t>zvláštnosti pádů:</a:t>
            </a:r>
          </a:p>
          <a:p>
            <a:pPr algn="ctr"/>
            <a:r>
              <a:rPr lang="cs-CZ" dirty="0" smtClean="0"/>
              <a:t>kromě (2.)</a:t>
            </a:r>
          </a:p>
          <a:p>
            <a:pPr algn="ctr"/>
            <a:r>
              <a:rPr lang="cs-CZ" dirty="0" smtClean="0"/>
              <a:t>mimo (4.)</a:t>
            </a:r>
          </a:p>
          <a:p>
            <a:pPr algn="ctr"/>
            <a:endParaRPr lang="cs-CZ" sz="1000" dirty="0"/>
          </a:p>
          <a:p>
            <a:pPr algn="ctr"/>
            <a:r>
              <a:rPr lang="cs-CZ" dirty="0" smtClean="0"/>
              <a:t>přejaté předložky - alias, a </a:t>
            </a:r>
            <a:r>
              <a:rPr lang="cs-CZ" dirty="0" err="1" smtClean="0"/>
              <a:t>lá</a:t>
            </a:r>
            <a:r>
              <a:rPr lang="cs-CZ" dirty="0" smtClean="0"/>
              <a:t>, versus (1.)</a:t>
            </a:r>
          </a:p>
          <a:p>
            <a:pPr algn="ctr"/>
            <a:endParaRPr lang="cs-CZ" sz="1000" dirty="0"/>
          </a:p>
          <a:p>
            <a:pPr algn="ctr"/>
            <a:r>
              <a:rPr lang="cs-CZ" dirty="0" smtClean="0"/>
              <a:t>kdo </a:t>
            </a:r>
            <a:r>
              <a:rPr lang="cs-CZ" b="1" dirty="0" smtClean="0"/>
              <a:t>s</a:t>
            </a:r>
            <a:r>
              <a:rPr lang="cs-CZ" dirty="0" smtClean="0"/>
              <a:t> koho</a:t>
            </a:r>
          </a:p>
          <a:p>
            <a:pPr algn="ctr"/>
            <a:r>
              <a:rPr lang="cs-CZ" dirty="0" smtClean="0"/>
              <a:t>být </a:t>
            </a:r>
            <a:r>
              <a:rPr lang="cs-CZ" b="1" dirty="0" smtClean="0"/>
              <a:t>s</a:t>
            </a:r>
            <a:r>
              <a:rPr lang="cs-CZ" dirty="0" smtClean="0"/>
              <a:t> to</a:t>
            </a:r>
          </a:p>
          <a:p>
            <a:pPr algn="ctr"/>
            <a:r>
              <a:rPr lang="cs-CZ" dirty="0"/>
              <a:t>(</a:t>
            </a:r>
            <a:r>
              <a:rPr lang="cs-CZ" dirty="0" smtClean="0"/>
              <a:t>4.)</a:t>
            </a:r>
          </a:p>
        </p:txBody>
      </p:sp>
      <p:sp>
        <p:nvSpPr>
          <p:cNvPr id="5" name="Zaoblený obdélník 4"/>
          <p:cNvSpPr/>
          <p:nvPr/>
        </p:nvSpPr>
        <p:spPr>
          <a:xfrm>
            <a:off x="6484884" y="1369848"/>
            <a:ext cx="2543502" cy="176048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2000" b="1" dirty="0" smtClean="0"/>
              <a:t>vokalizace předložek:</a:t>
            </a:r>
          </a:p>
          <a:p>
            <a:pPr algn="ctr"/>
            <a:endParaRPr lang="cs-CZ" sz="2000" b="1" dirty="0" smtClean="0"/>
          </a:p>
          <a:p>
            <a:pPr algn="ctr"/>
            <a:r>
              <a:rPr lang="cs-CZ" dirty="0" smtClean="0"/>
              <a:t>slabičnost ve spojení se jménem </a:t>
            </a:r>
          </a:p>
        </p:txBody>
      </p:sp>
    </p:spTree>
    <p:extLst>
      <p:ext uri="{BB962C8B-B14F-4D97-AF65-F5344CB8AC3E}">
        <p14:creationId xmlns:p14="http://schemas.microsoft.com/office/powerpoint/2010/main" val="387300713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tový efekt">
  <a:themeElements>
    <a:clrScheme name="Iontový efekt">
      <a:dk1>
        <a:sysClr val="windowText" lastClr="000000"/>
      </a:dk1>
      <a:lt1>
        <a:sysClr val="window" lastClr="FFFFFF"/>
      </a:lt1>
      <a:dk2>
        <a:srgbClr val="3B3059"/>
      </a:dk2>
      <a:lt2>
        <a:srgbClr val="EBEBEB"/>
      </a:lt2>
      <a:accent1>
        <a:srgbClr val="B31166"/>
      </a:accent1>
      <a:accent2>
        <a:srgbClr val="E33D6F"/>
      </a:accent2>
      <a:accent3>
        <a:srgbClr val="E45F3C"/>
      </a:accent3>
      <a:accent4>
        <a:srgbClr val="E9943A"/>
      </a:accent4>
      <a:accent5>
        <a:srgbClr val="9B6BF2"/>
      </a:accent5>
      <a:accent6>
        <a:srgbClr val="D53DD0"/>
      </a:accent6>
      <a:hlink>
        <a:srgbClr val="8F8F8F"/>
      </a:hlink>
      <a:folHlink>
        <a:srgbClr val="A5A5A5"/>
      </a:folHlink>
    </a:clrScheme>
    <a:fontScheme name="Iontový efekt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tový efekt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B8502691-933B-45FE-8764-BA278511EF2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1994</TotalTime>
  <Words>192</Words>
  <Application>Microsoft Office PowerPoint</Application>
  <PresentationFormat>Předvádění na obrazovce (4:3)</PresentationFormat>
  <Paragraphs>32</Paragraphs>
  <Slides>4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3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4</vt:i4>
      </vt:variant>
    </vt:vector>
  </HeadingPairs>
  <TitlesOfParts>
    <vt:vector size="8" baseType="lpstr">
      <vt:lpstr>Arial</vt:lpstr>
      <vt:lpstr>Century Gothic</vt:lpstr>
      <vt:lpstr>Wingdings 3</vt:lpstr>
      <vt:lpstr>Iontový efekt</vt:lpstr>
      <vt:lpstr>tvarosloví NEOHEBNÉ SLOVNÍ DRUHY</vt:lpstr>
      <vt:lpstr>PŘEDLOŽKY (prepozice)</vt:lpstr>
      <vt:lpstr>druhy prepozic</vt:lpstr>
      <vt:lpstr>Prezentace aplikace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SLOVNÍ ZÁSOBA A VÝZNAM SLOVA</dc:title>
  <dc:creator>Martin Krčál</dc:creator>
  <cp:lastModifiedBy>Martin Krčál</cp:lastModifiedBy>
  <cp:revision>63</cp:revision>
  <dcterms:created xsi:type="dcterms:W3CDTF">2019-10-22T05:21:01Z</dcterms:created>
  <dcterms:modified xsi:type="dcterms:W3CDTF">2020-03-19T05:41:03Z</dcterms:modified>
</cp:coreProperties>
</file>