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9" r:id="rId12"/>
    <p:sldId id="266" r:id="rId13"/>
    <p:sldId id="286" r:id="rId14"/>
    <p:sldId id="287" r:id="rId15"/>
    <p:sldId id="294" r:id="rId16"/>
    <p:sldId id="268" r:id="rId17"/>
    <p:sldId id="285" r:id="rId18"/>
    <p:sldId id="277" r:id="rId19"/>
    <p:sldId id="279" r:id="rId20"/>
    <p:sldId id="270" r:id="rId21"/>
    <p:sldId id="278" r:id="rId22"/>
    <p:sldId id="283" r:id="rId23"/>
    <p:sldId id="288" r:id="rId24"/>
    <p:sldId id="271" r:id="rId25"/>
    <p:sldId id="272" r:id="rId26"/>
    <p:sldId id="289" r:id="rId27"/>
    <p:sldId id="273" r:id="rId28"/>
    <p:sldId id="290" r:id="rId29"/>
    <p:sldId id="292" r:id="rId30"/>
    <p:sldId id="291" r:id="rId31"/>
    <p:sldId id="275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Krčál" initials="MK" lastIdx="1" clrIdx="0">
    <p:extLst>
      <p:ext uri="{19B8F6BF-5375-455C-9EA6-DF929625EA0E}">
        <p15:presenceInfo xmlns:p15="http://schemas.microsoft.com/office/powerpoint/2012/main" userId="Martin Krčá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5501" autoAdjust="0"/>
  </p:normalViewPr>
  <p:slideViewPr>
    <p:cSldViewPr snapToGrid="0">
      <p:cViewPr varScale="1">
        <p:scale>
          <a:sx n="87" d="100"/>
          <a:sy n="87" d="100"/>
        </p:scale>
        <p:origin x="152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601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96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706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170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204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167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7950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04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41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30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030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01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269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443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99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542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438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77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2847112"/>
            <a:ext cx="6154713" cy="1496292"/>
          </a:xfrm>
        </p:spPr>
        <p:txBody>
          <a:bodyPr/>
          <a:lstStyle/>
          <a:p>
            <a:r>
              <a:rPr lang="cs-CZ" sz="4400" dirty="0" smtClean="0"/>
              <a:t>tvarosloví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SLOVESA</a:t>
            </a:r>
            <a:br>
              <a:rPr lang="cs-CZ" dirty="0" smtClean="0"/>
            </a:br>
            <a:r>
              <a:rPr lang="cs-CZ" dirty="0" smtClean="0"/>
              <a:t>(VERBA)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539562"/>
            <a:ext cx="4954250" cy="1913466"/>
          </a:xfrm>
        </p:spPr>
        <p:txBody>
          <a:bodyPr/>
          <a:lstStyle/>
          <a:p>
            <a:r>
              <a:rPr lang="cs-CZ" dirty="0" smtClean="0"/>
              <a:t>ČESKÝ JAZYK 9</a:t>
            </a:r>
          </a:p>
          <a:p>
            <a:r>
              <a:rPr lang="cs-CZ" dirty="0" smtClean="0"/>
              <a:t>mluvnice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232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7748094" cy="709865"/>
          </a:xfrm>
        </p:spPr>
        <p:txBody>
          <a:bodyPr/>
          <a:lstStyle/>
          <a:p>
            <a:r>
              <a:rPr lang="cs-CZ" dirty="0" smtClean="0"/>
              <a:t>CVIČENÍ - doplň tvary slovesa </a:t>
            </a:r>
            <a:r>
              <a:rPr lang="cs-CZ" u="sng" dirty="0" smtClean="0"/>
              <a:t>vidět</a:t>
            </a:r>
            <a:endParaRPr lang="cs-CZ" u="sng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8234744"/>
              </p:ext>
            </p:extLst>
          </p:nvPr>
        </p:nvGraphicFramePr>
        <p:xfrm>
          <a:off x="222468" y="2436648"/>
          <a:ext cx="8669283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849">
                  <a:extLst>
                    <a:ext uri="{9D8B030D-6E8A-4147-A177-3AD203B41FA5}">
                      <a16:colId xmlns:a16="http://schemas.microsoft.com/office/drawing/2014/main" val="77502874"/>
                    </a:ext>
                  </a:extLst>
                </a:gridCol>
                <a:gridCol w="3268717">
                  <a:extLst>
                    <a:ext uri="{9D8B030D-6E8A-4147-A177-3AD203B41FA5}">
                      <a16:colId xmlns:a16="http://schemas.microsoft.com/office/drawing/2014/main" val="3983283805"/>
                    </a:ext>
                  </a:extLst>
                </a:gridCol>
                <a:gridCol w="3268717">
                  <a:extLst>
                    <a:ext uri="{9D8B030D-6E8A-4147-A177-3AD203B41FA5}">
                      <a16:colId xmlns:a16="http://schemas.microsoft.com/office/drawing/2014/main" val="2847625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pasivum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04619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cs-CZ" dirty="0" smtClean="0"/>
                        <a:t>indikativ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cs-CZ" dirty="0" smtClean="0"/>
                        <a:t>prézens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cs-CZ" dirty="0" smtClean="0"/>
                        <a:t>préteritum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cs-CZ" dirty="0" smtClean="0"/>
                        <a:t>futurum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7650806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cs-CZ" dirty="0" smtClean="0"/>
                        <a:t>imperativ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567878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r>
                        <a:rPr lang="cs-CZ" dirty="0" smtClean="0"/>
                        <a:t>kondicionál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cs-CZ" dirty="0" smtClean="0"/>
                        <a:t>přítomný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cs-CZ" dirty="0" smtClean="0"/>
                        <a:t>minulý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0344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213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Slovesné tvary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4382" y="2489200"/>
            <a:ext cx="7728900" cy="4368800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neurčité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cs-CZ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infinitivní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lvl="1"/>
            <a:r>
              <a:rPr lang="cs-CZ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infinitiv</a:t>
            </a:r>
          </a:p>
          <a:p>
            <a:pPr lvl="2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podoba slovníkového hesla</a:t>
            </a:r>
          </a:p>
          <a:p>
            <a:pPr lvl="2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nositel vidu (číst - dočíst) a rodu (pozorovat - být pozorován)</a:t>
            </a:r>
          </a:p>
          <a:p>
            <a:pPr lvl="1"/>
            <a:r>
              <a:rPr lang="cs-CZ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příčestí</a:t>
            </a:r>
          </a:p>
          <a:p>
            <a:pPr lvl="2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činné, l-</a:t>
            </a:r>
            <a:r>
              <a:rPr lang="cs-CZ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ové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(nesl, nesla, nesli)</a:t>
            </a:r>
            <a:endParaRPr lang="cs-CZ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2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trpné, n-/t-</a:t>
            </a:r>
            <a:r>
              <a:rPr lang="cs-CZ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ové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(nesen, nesena/bit, bita)</a:t>
            </a:r>
            <a:endParaRPr lang="cs-CZ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751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Slovesné tvary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podstatná jména slovesná</a:t>
            </a:r>
          </a:p>
          <a:p>
            <a:pPr lvl="2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sice substantiva, ale řadu společných rysů se slovesy</a:t>
            </a:r>
          </a:p>
          <a:p>
            <a:pPr lvl="2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tvoří se od příčestí trpného koncovkou -í (krytí, mlčení, napsání)</a:t>
            </a:r>
          </a:p>
          <a:p>
            <a:pPr lvl="2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dějový význam, vyjadřují vid, zachovávají slovesnou vazbu</a:t>
            </a:r>
          </a:p>
          <a:p>
            <a:pPr lvl="1"/>
            <a:r>
              <a:rPr lang="cs-CZ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přechodníky</a:t>
            </a:r>
          </a:p>
          <a:p>
            <a:pPr lvl="1"/>
            <a:endParaRPr lang="cs-CZ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0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PŘECHODNÍK (</a:t>
            </a:r>
            <a:r>
              <a:rPr lang="cs-CZ" dirty="0" err="1" smtClean="0"/>
              <a:t>transgresiva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4381" y="2489200"/>
            <a:ext cx="7783859" cy="436880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přechodník lze vytvořit pouze ve větě se stejným podmětem</a:t>
            </a:r>
          </a:p>
          <a:p>
            <a:endParaRPr lang="cs-CZ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přechodník netvoří větu, proto se neodděluje čárkou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</a:t>
            </a:r>
            <a:r>
              <a:rPr lang="cs-CZ" sz="2400" i="1" dirty="0" smtClean="0"/>
              <a:t>Pokuřujíc pozorovala dění kolem sebe.</a:t>
            </a:r>
          </a:p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je-li však rozvitý (přechodníková vazba), čárkou jej oddělíme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</a:t>
            </a:r>
            <a:r>
              <a:rPr lang="cs-CZ" sz="2400" i="1" dirty="0" smtClean="0"/>
              <a:t>Potahujíc silně z cigarety, nevnímala okolí.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23457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5969" y="927098"/>
            <a:ext cx="7606001" cy="709865"/>
          </a:xfrm>
        </p:spPr>
        <p:txBody>
          <a:bodyPr/>
          <a:lstStyle/>
          <a:p>
            <a:r>
              <a:rPr lang="cs-CZ" sz="2800" b="1" dirty="0"/>
              <a:t>Jak utvořit správný tvar přechodníku</a:t>
            </a:r>
            <a:r>
              <a:rPr lang="cs-CZ" sz="2800" b="1" dirty="0" smtClean="0"/>
              <a:t>?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811" y="2159306"/>
            <a:ext cx="8141464" cy="4698694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Zjistíme, v jakém časovém vztahu jsou oba určité tvary ve větě:</a:t>
            </a:r>
          </a:p>
          <a:p>
            <a:pPr marL="402336" lvl="1" indent="0">
              <a:buNone/>
            </a:pP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souběžné						následné</a:t>
            </a:r>
          </a:p>
          <a:p>
            <a:pPr marL="402336" lvl="1" indent="0">
              <a:buNone/>
            </a:pPr>
            <a:endParaRPr lang="cs-CZ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02336" lvl="1" indent="0">
              <a:buNone/>
            </a:pP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přechodník přítomný			přechodník minulý</a:t>
            </a:r>
          </a:p>
          <a:p>
            <a:pPr>
              <a:buFont typeface="+mj-lt"/>
              <a:buAutoNum type="arabicPeriod"/>
            </a:pP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Rozhodneme, který z obou slovesných tvarů nahradíme přechodníkem:</a:t>
            </a:r>
          </a:p>
          <a:p>
            <a:pPr marL="731520" lvl="2" indent="0">
              <a:buNone/>
            </a:pP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kterýkoliv						ten, který proběhl první</a:t>
            </a:r>
          </a:p>
          <a:p>
            <a:pPr>
              <a:buFont typeface="+mj-lt"/>
              <a:buAutoNum type="arabicPeriod"/>
            </a:pP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Určíme jmenný rod a číslo slovesa.</a:t>
            </a:r>
          </a:p>
          <a:p>
            <a:pPr>
              <a:buFont typeface="+mj-lt"/>
              <a:buAutoNum type="arabicPeriod"/>
            </a:pP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Kmen slovesa doplníme vhodnou koncovkou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126255" y="3349128"/>
            <a:ext cx="0" cy="56186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>
            <a:off x="5772844" y="3360145"/>
            <a:ext cx="0" cy="56186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97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2238" y="2478314"/>
            <a:ext cx="7452305" cy="353060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Vydali se proti nepříteli a povzbuzovali se písní.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Zpozoroval nebezpečí a snažil se ukrýt.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Spatřila ho a běžela mu naproti.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Hokejisté nastoupili a byli hlasitě pozdravováni.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Otec si posadil dítě na kolo a rozjel se k lesu.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7627" y="2492829"/>
            <a:ext cx="8125689" cy="424543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přechodník přítomný</a:t>
            </a:r>
          </a:p>
          <a:p>
            <a:pPr lvl="1"/>
            <a:r>
              <a:rPr lang="cs-CZ" sz="2200" dirty="0" smtClean="0"/>
              <a:t>vyjadřuje současnost s obsahem přísudku v přítomnosti, minulosti nebo budoucnosti</a:t>
            </a:r>
          </a:p>
          <a:p>
            <a:pPr lvl="1"/>
            <a:r>
              <a:rPr lang="cs-CZ" sz="2200" dirty="0" smtClean="0"/>
              <a:t>tvoří se od kmene přítomného sloves </a:t>
            </a:r>
            <a:r>
              <a:rPr lang="cs-CZ" sz="2200" b="1" dirty="0" smtClean="0"/>
              <a:t>nedokonavých</a:t>
            </a:r>
          </a:p>
          <a:p>
            <a:pPr lvl="1"/>
            <a:r>
              <a:rPr lang="cs-CZ" sz="2200" dirty="0" smtClean="0"/>
              <a:t>koncovky se většinou řídí 3. os. </a:t>
            </a:r>
            <a:r>
              <a:rPr lang="cs-CZ" sz="2200" dirty="0" err="1" smtClean="0"/>
              <a:t>pl</a:t>
            </a:r>
            <a:r>
              <a:rPr lang="cs-CZ" sz="2200" dirty="0" smtClean="0"/>
              <a:t>. indikativu </a:t>
            </a:r>
            <a:r>
              <a:rPr lang="cs-CZ" sz="2200" dirty="0" err="1" smtClean="0"/>
              <a:t>prézenta</a:t>
            </a:r>
            <a:endParaRPr lang="cs-CZ" sz="2200" dirty="0" smtClean="0"/>
          </a:p>
          <a:p>
            <a:pPr lvl="1"/>
            <a:r>
              <a:rPr lang="cs-CZ" sz="2200" dirty="0" smtClean="0"/>
              <a:t>tvary slovesa BÝT: </a:t>
            </a:r>
            <a:r>
              <a:rPr lang="cs-CZ" sz="2200" b="1" dirty="0" smtClean="0"/>
              <a:t>jsa</a:t>
            </a:r>
            <a:r>
              <a:rPr lang="cs-CZ" sz="2200" dirty="0" smtClean="0"/>
              <a:t>, </a:t>
            </a:r>
            <a:r>
              <a:rPr lang="cs-CZ" sz="2200" b="1" dirty="0" smtClean="0"/>
              <a:t>jsouc</a:t>
            </a:r>
            <a:r>
              <a:rPr lang="cs-CZ" sz="2200" dirty="0" smtClean="0"/>
              <a:t>, </a:t>
            </a:r>
            <a:r>
              <a:rPr lang="cs-CZ" sz="2200" b="1" dirty="0" smtClean="0"/>
              <a:t>jsouce</a:t>
            </a:r>
          </a:p>
          <a:p>
            <a:pPr lvl="1"/>
            <a:r>
              <a:rPr lang="cs-CZ" sz="2200" dirty="0" smtClean="0"/>
              <a:t>ustrnulé tvary: chtě nechtě, lehaje vstávaje, vyjma (většinou ve větách nabývají pozice adverbia nebo prepozice)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71743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Přechodníky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471234"/>
              </p:ext>
            </p:extLst>
          </p:nvPr>
        </p:nvGraphicFramePr>
        <p:xfrm>
          <a:off x="476498" y="2846284"/>
          <a:ext cx="820189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0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aktivum</a:t>
                      </a:r>
                    </a:p>
                    <a:p>
                      <a:r>
                        <a:rPr lang="cs-CZ" sz="1100" dirty="0" smtClean="0"/>
                        <a:t>maskulinum, </a:t>
                      </a:r>
                      <a:r>
                        <a:rPr lang="cs-CZ" sz="1100" dirty="0" err="1" smtClean="0"/>
                        <a:t>femin</a:t>
                      </a:r>
                      <a:r>
                        <a:rPr lang="cs-CZ" sz="1100" dirty="0" smtClean="0"/>
                        <a:t>/</a:t>
                      </a:r>
                      <a:r>
                        <a:rPr lang="cs-CZ" sz="1100" baseline="0" dirty="0" smtClean="0"/>
                        <a:t>neutrum, plurál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pasivum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maskulinum, </a:t>
                      </a:r>
                      <a:r>
                        <a:rPr lang="cs-CZ" sz="1100" dirty="0" err="1" smtClean="0"/>
                        <a:t>femin</a:t>
                      </a:r>
                      <a:r>
                        <a:rPr lang="cs-CZ" sz="1100" dirty="0" smtClean="0"/>
                        <a:t>/neutrum,</a:t>
                      </a:r>
                      <a:r>
                        <a:rPr lang="cs-CZ" sz="1100" baseline="0" dirty="0" smtClean="0"/>
                        <a:t> plurál</a:t>
                      </a:r>
                      <a:endParaRPr lang="cs-CZ" sz="11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-a, -</a:t>
                      </a:r>
                      <a:r>
                        <a:rPr lang="cs-CZ" b="1" dirty="0" err="1" smtClean="0"/>
                        <a:t>ouc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-</a:t>
                      </a:r>
                      <a:r>
                        <a:rPr lang="cs-CZ" b="1" dirty="0" err="1" smtClean="0"/>
                        <a:t>ouce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nesa,</a:t>
                      </a:r>
                      <a:r>
                        <a:rPr lang="cs-CZ" baseline="0" dirty="0" smtClean="0"/>
                        <a:t> nesouc, nesouce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jsa/jsouc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nesen, -a, -o</a:t>
                      </a:r>
                    </a:p>
                    <a:p>
                      <a:r>
                        <a:rPr lang="cs-CZ" dirty="0" smtClean="0"/>
                        <a:t>jsouce neseni, -y, -a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-e/ě,</a:t>
                      </a:r>
                      <a:r>
                        <a:rPr lang="cs-CZ" b="1" baseline="0" dirty="0" smtClean="0"/>
                        <a:t> -</a:t>
                      </a:r>
                      <a:r>
                        <a:rPr lang="cs-CZ" b="1" baseline="0" dirty="0" err="1" smtClean="0"/>
                        <a:t>íc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-</a:t>
                      </a:r>
                      <a:r>
                        <a:rPr lang="cs-CZ" b="1" dirty="0" err="1" smtClean="0"/>
                        <a:t>íce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maže, mažíc, mažíce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jsa mazán…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</a:t>
                      </a:r>
                      <a:r>
                        <a:rPr lang="cs-CZ" b="1" dirty="0" err="1" smtClean="0"/>
                        <a:t>eje</a:t>
                      </a:r>
                      <a:r>
                        <a:rPr lang="cs-CZ" b="1" dirty="0" smtClean="0"/>
                        <a:t>, -</a:t>
                      </a:r>
                      <a:r>
                        <a:rPr lang="cs-CZ" b="1" dirty="0" err="1" smtClean="0"/>
                        <a:t>ejíc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-</a:t>
                      </a:r>
                      <a:r>
                        <a:rPr lang="cs-CZ" b="1" dirty="0" err="1" smtClean="0"/>
                        <a:t>ejíce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sázeje, sázejíc, sázejíce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jsa sázen…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</a:t>
                      </a:r>
                      <a:r>
                        <a:rPr lang="cs-CZ" b="1" dirty="0" err="1" smtClean="0"/>
                        <a:t>aje</a:t>
                      </a:r>
                      <a:r>
                        <a:rPr lang="cs-CZ" b="1" dirty="0" smtClean="0"/>
                        <a:t>, -</a:t>
                      </a:r>
                      <a:r>
                        <a:rPr lang="cs-CZ" b="1" dirty="0" err="1" smtClean="0"/>
                        <a:t>ajíc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-</a:t>
                      </a:r>
                      <a:r>
                        <a:rPr lang="cs-CZ" b="1" dirty="0" err="1" smtClean="0"/>
                        <a:t>ajíce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volaje, volajíc,</a:t>
                      </a:r>
                      <a:r>
                        <a:rPr lang="cs-CZ" baseline="0" dirty="0" smtClean="0"/>
                        <a:t> volajíce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jsa volán…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06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698173"/>
              </p:ext>
            </p:extLst>
          </p:nvPr>
        </p:nvGraphicFramePr>
        <p:xfrm>
          <a:off x="500745" y="2492827"/>
          <a:ext cx="8088084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6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6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numerus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genus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nesa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hledaje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malujíc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spíce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odpovídajíce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kupujíce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mysle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končíc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poslouchajíce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snídajíc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78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4382" y="2489200"/>
            <a:ext cx="7822418" cy="43688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Tvoř tvary podle zadání:</a:t>
            </a:r>
          </a:p>
          <a:p>
            <a:pPr lvl="1"/>
            <a:r>
              <a:rPr lang="cs-CZ" sz="2200" dirty="0" smtClean="0"/>
              <a:t>počítat		</a:t>
            </a:r>
            <a:r>
              <a:rPr lang="cs-CZ" sz="2200" b="1" dirty="0" err="1" smtClean="0"/>
              <a:t>sg</a:t>
            </a:r>
            <a:r>
              <a:rPr lang="cs-CZ" sz="2200" b="1" dirty="0" smtClean="0"/>
              <a:t>. neutrum</a:t>
            </a:r>
            <a:r>
              <a:rPr lang="cs-CZ" sz="2200" dirty="0" smtClean="0"/>
              <a:t>		</a:t>
            </a:r>
          </a:p>
          <a:p>
            <a:pPr lvl="1"/>
            <a:r>
              <a:rPr lang="cs-CZ" sz="2200" dirty="0" smtClean="0"/>
              <a:t>hrát			</a:t>
            </a:r>
            <a:r>
              <a:rPr lang="cs-CZ" sz="2200" b="1" dirty="0" err="1" smtClean="0"/>
              <a:t>pl</a:t>
            </a:r>
            <a:r>
              <a:rPr lang="cs-CZ" sz="2200" b="1" dirty="0" smtClean="0"/>
              <a:t>.</a:t>
            </a:r>
            <a:r>
              <a:rPr lang="cs-CZ" sz="2200" dirty="0" smtClean="0"/>
              <a:t>					</a:t>
            </a:r>
          </a:p>
          <a:p>
            <a:pPr lvl="1"/>
            <a:r>
              <a:rPr lang="cs-CZ" sz="2200" dirty="0" smtClean="0"/>
              <a:t>maskovat	</a:t>
            </a:r>
            <a:r>
              <a:rPr lang="cs-CZ" sz="2200" b="1" dirty="0" err="1" smtClean="0"/>
              <a:t>sg</a:t>
            </a:r>
            <a:r>
              <a:rPr lang="cs-CZ" sz="2200" b="1" dirty="0" smtClean="0"/>
              <a:t>. </a:t>
            </a:r>
            <a:r>
              <a:rPr lang="cs-CZ" sz="2200" b="1" dirty="0" err="1" smtClean="0"/>
              <a:t>fem</a:t>
            </a:r>
            <a:r>
              <a:rPr lang="cs-CZ" sz="2200" b="1" dirty="0" smtClean="0"/>
              <a:t>.</a:t>
            </a:r>
            <a:r>
              <a:rPr lang="cs-CZ" sz="2200" dirty="0" smtClean="0"/>
              <a:t>			</a:t>
            </a:r>
          </a:p>
          <a:p>
            <a:pPr lvl="1"/>
            <a:r>
              <a:rPr lang="cs-CZ" sz="2200" dirty="0" smtClean="0"/>
              <a:t>sledovat	</a:t>
            </a:r>
            <a:r>
              <a:rPr lang="cs-CZ" sz="2200" b="1" dirty="0" err="1" smtClean="0"/>
              <a:t>sg</a:t>
            </a:r>
            <a:r>
              <a:rPr lang="cs-CZ" sz="2200" b="1" dirty="0" smtClean="0"/>
              <a:t>. </a:t>
            </a:r>
            <a:r>
              <a:rPr lang="cs-CZ" sz="2200" b="1" dirty="0" err="1" smtClean="0"/>
              <a:t>mask</a:t>
            </a:r>
            <a:r>
              <a:rPr lang="cs-CZ" sz="2200" b="1" dirty="0" smtClean="0"/>
              <a:t>.	</a:t>
            </a:r>
            <a:r>
              <a:rPr lang="cs-CZ" sz="2200" dirty="0" smtClean="0"/>
              <a:t>		</a:t>
            </a:r>
          </a:p>
          <a:p>
            <a:pPr lvl="1"/>
            <a:r>
              <a:rPr lang="cs-CZ" sz="2200" dirty="0" smtClean="0"/>
              <a:t>trhat			</a:t>
            </a:r>
            <a:r>
              <a:rPr lang="cs-CZ" sz="2200" b="1" dirty="0" err="1" smtClean="0"/>
              <a:t>pl</a:t>
            </a:r>
            <a:r>
              <a:rPr lang="cs-CZ" sz="2200" b="1" dirty="0" smtClean="0"/>
              <a:t>.	</a:t>
            </a:r>
            <a:r>
              <a:rPr lang="cs-CZ" sz="2200" dirty="0" smtClean="0"/>
              <a:t>				</a:t>
            </a:r>
          </a:p>
          <a:p>
            <a:pPr lvl="1"/>
            <a:r>
              <a:rPr lang="cs-CZ" sz="2200" dirty="0" smtClean="0"/>
              <a:t>pít			</a:t>
            </a:r>
            <a:r>
              <a:rPr lang="cs-CZ" sz="2200" b="1" dirty="0" err="1" smtClean="0"/>
              <a:t>pl</a:t>
            </a:r>
            <a:r>
              <a:rPr lang="cs-CZ" sz="2200" b="1" dirty="0" smtClean="0"/>
              <a:t>.	</a:t>
            </a:r>
            <a:r>
              <a:rPr lang="cs-CZ" sz="2200" dirty="0" smtClean="0"/>
              <a:t>				</a:t>
            </a:r>
          </a:p>
          <a:p>
            <a:pPr lvl="1"/>
            <a:r>
              <a:rPr lang="cs-CZ" sz="2200" dirty="0" smtClean="0"/>
              <a:t>dívat se		</a:t>
            </a:r>
            <a:r>
              <a:rPr lang="cs-CZ" sz="2200" b="1" dirty="0" err="1" smtClean="0"/>
              <a:t>sg</a:t>
            </a:r>
            <a:r>
              <a:rPr lang="cs-CZ" sz="2200" b="1" dirty="0" smtClean="0"/>
              <a:t>. </a:t>
            </a:r>
            <a:r>
              <a:rPr lang="cs-CZ" sz="2200" b="1" dirty="0" err="1" smtClean="0"/>
              <a:t>fem</a:t>
            </a:r>
            <a:r>
              <a:rPr lang="cs-CZ" sz="2200" b="1" dirty="0" smtClean="0"/>
              <a:t>.</a:t>
            </a:r>
            <a:r>
              <a:rPr lang="cs-CZ" sz="2200" dirty="0" smtClean="0"/>
              <a:t>			</a:t>
            </a:r>
          </a:p>
          <a:p>
            <a:pPr lvl="1"/>
            <a:r>
              <a:rPr lang="cs-CZ" sz="2200" dirty="0" smtClean="0"/>
              <a:t>vystavovat	</a:t>
            </a:r>
            <a:r>
              <a:rPr lang="cs-CZ" sz="2200" b="1" dirty="0" err="1" smtClean="0"/>
              <a:t>sg</a:t>
            </a:r>
            <a:r>
              <a:rPr lang="cs-CZ" sz="2200" b="1" dirty="0" smtClean="0"/>
              <a:t>. </a:t>
            </a:r>
            <a:r>
              <a:rPr lang="cs-CZ" sz="2200" b="1" dirty="0" err="1" smtClean="0"/>
              <a:t>mask</a:t>
            </a:r>
            <a:r>
              <a:rPr lang="cs-CZ" sz="2200" b="1" dirty="0" smtClean="0"/>
              <a:t>.</a:t>
            </a:r>
            <a:r>
              <a:rPr lang="cs-CZ" sz="2200" dirty="0" smtClean="0"/>
              <a:t>			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10304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8074360" cy="4181764"/>
          </a:xfrm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slova dějového významu - činnost, stav, změny stavu, děje probíhající, které proběhnou nebo které už proběhly</a:t>
            </a:r>
          </a:p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plnovýznamový slovní druh</a:t>
            </a:r>
          </a:p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časují se</a:t>
            </a:r>
          </a:p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ve větě bývají většinou přísudkem, v neurčitém tvaru mohou být doplňkem, podmětem, přívlastkem nebo předmětem</a:t>
            </a: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64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Přechodníky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155" y="2489200"/>
            <a:ext cx="8125689" cy="2452914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přechodník minulý</a:t>
            </a:r>
          </a:p>
          <a:p>
            <a:pPr lvl="1"/>
            <a:r>
              <a:rPr lang="cs-CZ" sz="2200" dirty="0" smtClean="0"/>
              <a:t>vyjadřuje předčasnost před dějem přísudku</a:t>
            </a:r>
          </a:p>
          <a:p>
            <a:pPr lvl="1"/>
            <a:r>
              <a:rPr lang="cs-CZ" sz="2200" dirty="0" smtClean="0"/>
              <a:t>tvoří se od kmene minulého sloves </a:t>
            </a:r>
            <a:r>
              <a:rPr lang="cs-CZ" sz="2200" b="1" dirty="0" smtClean="0"/>
              <a:t>dokonavých</a:t>
            </a:r>
          </a:p>
          <a:p>
            <a:pPr lvl="1"/>
            <a:r>
              <a:rPr lang="cs-CZ" sz="2200" dirty="0" smtClean="0"/>
              <a:t>slovesná adjektiva: beroucí, </a:t>
            </a:r>
            <a:r>
              <a:rPr lang="cs-CZ" sz="2200" dirty="0" err="1" smtClean="0"/>
              <a:t>tiskoucí</a:t>
            </a:r>
            <a:r>
              <a:rPr lang="cs-CZ" sz="2200" dirty="0" smtClean="0"/>
              <a:t>, kryjící,….</a:t>
            </a:r>
            <a:endParaRPr lang="cs-CZ" sz="22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483315"/>
              </p:ext>
            </p:extLst>
          </p:nvPr>
        </p:nvGraphicFramePr>
        <p:xfrm>
          <a:off x="432954" y="4827477"/>
          <a:ext cx="8201890" cy="154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4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0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aktivum</a:t>
                      </a:r>
                    </a:p>
                    <a:p>
                      <a:r>
                        <a:rPr lang="cs-CZ" sz="1100" dirty="0" smtClean="0"/>
                        <a:t>maskulinum, </a:t>
                      </a:r>
                      <a:r>
                        <a:rPr lang="cs-CZ" sz="1100" dirty="0" err="1" smtClean="0"/>
                        <a:t>femin</a:t>
                      </a:r>
                      <a:r>
                        <a:rPr lang="cs-CZ" sz="1100" dirty="0" smtClean="0"/>
                        <a:t>/</a:t>
                      </a:r>
                      <a:r>
                        <a:rPr lang="cs-CZ" sz="1100" baseline="0" dirty="0" smtClean="0"/>
                        <a:t>neutrum, plurál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pasivum</a:t>
                      </a:r>
                    </a:p>
                    <a:p>
                      <a:r>
                        <a:rPr lang="cs-CZ" sz="1100" dirty="0" smtClean="0"/>
                        <a:t>maskulinum, </a:t>
                      </a:r>
                      <a:r>
                        <a:rPr lang="cs-CZ" sz="1100" dirty="0" err="1" smtClean="0"/>
                        <a:t>femin</a:t>
                      </a:r>
                      <a:r>
                        <a:rPr lang="cs-CZ" sz="1100" dirty="0" smtClean="0"/>
                        <a:t>/</a:t>
                      </a:r>
                      <a:r>
                        <a:rPr lang="cs-CZ" sz="1100" baseline="0" dirty="0" smtClean="0"/>
                        <a:t>neutrum, plurál</a:t>
                      </a:r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0, -</a:t>
                      </a:r>
                      <a:r>
                        <a:rPr lang="cs-CZ" b="1" dirty="0" err="1" smtClean="0"/>
                        <a:t>ši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-</a:t>
                      </a:r>
                      <a:r>
                        <a:rPr lang="cs-CZ" b="1" dirty="0" err="1" smtClean="0"/>
                        <a:t>še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přines, přinesši, přinesše</a:t>
                      </a:r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byv přinesen, -a, -o</a:t>
                      </a:r>
                    </a:p>
                    <a:p>
                      <a:r>
                        <a:rPr lang="cs-CZ" dirty="0" smtClean="0"/>
                        <a:t>byvši přinesen, -a, -o</a:t>
                      </a:r>
                    </a:p>
                    <a:p>
                      <a:r>
                        <a:rPr lang="cs-CZ" dirty="0" smtClean="0"/>
                        <a:t>byvše přinesen, -a,</a:t>
                      </a:r>
                      <a:r>
                        <a:rPr lang="cs-CZ" baseline="0" dirty="0" smtClean="0"/>
                        <a:t> -o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-v, -vši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-vše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seskočiv, seskočivši,</a:t>
                      </a:r>
                      <a:r>
                        <a:rPr lang="cs-CZ" baseline="0" dirty="0" smtClean="0"/>
                        <a:t> seskočivše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1734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799878"/>
              </p:ext>
            </p:extLst>
          </p:nvPr>
        </p:nvGraphicFramePr>
        <p:xfrm>
          <a:off x="500745" y="2492827"/>
          <a:ext cx="8088084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6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6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numerus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genus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zanechav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namalovavše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zavolavši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zaspav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onemocněvši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vypracovavše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uviděv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zalhavši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258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4382" y="2489200"/>
            <a:ext cx="7822418" cy="43688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Tvoř tvary podle zadání:</a:t>
            </a:r>
          </a:p>
          <a:p>
            <a:pPr lvl="1"/>
            <a:r>
              <a:rPr lang="cs-CZ" sz="2200" dirty="0" smtClean="0"/>
              <a:t>nakousnout		</a:t>
            </a:r>
            <a:r>
              <a:rPr lang="cs-CZ" sz="2200" b="1" dirty="0" err="1" smtClean="0"/>
              <a:t>sg</a:t>
            </a:r>
            <a:r>
              <a:rPr lang="cs-CZ" sz="2200" b="1" dirty="0" smtClean="0"/>
              <a:t>. </a:t>
            </a:r>
            <a:r>
              <a:rPr lang="cs-CZ" sz="2200" b="1" dirty="0" err="1" smtClean="0"/>
              <a:t>mask</a:t>
            </a:r>
            <a:r>
              <a:rPr lang="cs-CZ" sz="2200" b="1" dirty="0" smtClean="0"/>
              <a:t>.	</a:t>
            </a:r>
            <a:r>
              <a:rPr lang="cs-CZ" sz="2200" dirty="0" smtClean="0"/>
              <a:t>		</a:t>
            </a:r>
          </a:p>
          <a:p>
            <a:pPr lvl="1"/>
            <a:r>
              <a:rPr lang="cs-CZ" sz="2200" dirty="0" smtClean="0"/>
              <a:t>zazpívat			</a:t>
            </a:r>
            <a:r>
              <a:rPr lang="cs-CZ" sz="2200" b="1" dirty="0" err="1" smtClean="0"/>
              <a:t>pl</a:t>
            </a:r>
            <a:r>
              <a:rPr lang="cs-CZ" sz="2200" b="1" dirty="0" smtClean="0"/>
              <a:t>.</a:t>
            </a:r>
            <a:r>
              <a:rPr lang="cs-CZ" sz="2200" dirty="0" smtClean="0"/>
              <a:t>					</a:t>
            </a:r>
          </a:p>
          <a:p>
            <a:pPr lvl="1"/>
            <a:r>
              <a:rPr lang="cs-CZ" sz="2200" dirty="0" smtClean="0"/>
              <a:t>ukrojit			</a:t>
            </a:r>
            <a:r>
              <a:rPr lang="cs-CZ" sz="2200" b="1" dirty="0" err="1" smtClean="0"/>
              <a:t>sg</a:t>
            </a:r>
            <a:r>
              <a:rPr lang="cs-CZ" sz="2200" b="1" dirty="0" smtClean="0"/>
              <a:t>. </a:t>
            </a:r>
            <a:r>
              <a:rPr lang="cs-CZ" sz="2200" b="1" dirty="0" err="1" smtClean="0"/>
              <a:t>mask</a:t>
            </a:r>
            <a:r>
              <a:rPr lang="cs-CZ" sz="2200" b="1" dirty="0" smtClean="0"/>
              <a:t>.</a:t>
            </a:r>
            <a:r>
              <a:rPr lang="cs-CZ" sz="2200" dirty="0" smtClean="0"/>
              <a:t>			</a:t>
            </a:r>
          </a:p>
          <a:p>
            <a:pPr lvl="1"/>
            <a:r>
              <a:rPr lang="cs-CZ" sz="2200" dirty="0" smtClean="0"/>
              <a:t>zabít				</a:t>
            </a:r>
            <a:r>
              <a:rPr lang="cs-CZ" sz="2200" b="1" dirty="0" err="1" smtClean="0"/>
              <a:t>pl</a:t>
            </a:r>
            <a:r>
              <a:rPr lang="cs-CZ" sz="2200" b="1" dirty="0" smtClean="0"/>
              <a:t>.			</a:t>
            </a:r>
            <a:r>
              <a:rPr lang="cs-CZ" sz="2200" dirty="0" smtClean="0"/>
              <a:t>		</a:t>
            </a:r>
          </a:p>
          <a:p>
            <a:pPr lvl="1"/>
            <a:r>
              <a:rPr lang="cs-CZ" sz="2200" dirty="0" smtClean="0"/>
              <a:t>uvařit			</a:t>
            </a:r>
            <a:r>
              <a:rPr lang="cs-CZ" sz="2200" b="1" dirty="0" err="1" smtClean="0"/>
              <a:t>sg</a:t>
            </a:r>
            <a:r>
              <a:rPr lang="cs-CZ" sz="2200" b="1" dirty="0" smtClean="0"/>
              <a:t>. neutra</a:t>
            </a:r>
            <a:r>
              <a:rPr lang="cs-CZ" sz="2200" dirty="0" smtClean="0"/>
              <a:t>			</a:t>
            </a:r>
          </a:p>
          <a:p>
            <a:pPr lvl="1"/>
            <a:r>
              <a:rPr lang="cs-CZ" sz="2200" dirty="0" smtClean="0"/>
              <a:t>napsat			</a:t>
            </a:r>
            <a:r>
              <a:rPr lang="cs-CZ" sz="2200" b="1" dirty="0" err="1" smtClean="0"/>
              <a:t>pl</a:t>
            </a:r>
            <a:r>
              <a:rPr lang="cs-CZ" sz="2200" b="1" dirty="0" smtClean="0"/>
              <a:t>.	</a:t>
            </a:r>
            <a:r>
              <a:rPr lang="cs-CZ" sz="2200" dirty="0" smtClean="0"/>
              <a:t>				</a:t>
            </a:r>
          </a:p>
          <a:p>
            <a:pPr lvl="1"/>
            <a:r>
              <a:rPr lang="cs-CZ" sz="2200" dirty="0" smtClean="0"/>
              <a:t>připomenout	</a:t>
            </a:r>
            <a:r>
              <a:rPr lang="cs-CZ" sz="2200" b="1" dirty="0" err="1" smtClean="0"/>
              <a:t>sg</a:t>
            </a:r>
            <a:r>
              <a:rPr lang="cs-CZ" sz="2200" b="1" dirty="0" smtClean="0"/>
              <a:t>. </a:t>
            </a:r>
            <a:r>
              <a:rPr lang="cs-CZ" sz="2200" b="1" dirty="0" err="1" smtClean="0"/>
              <a:t>fem</a:t>
            </a:r>
            <a:r>
              <a:rPr lang="cs-CZ" sz="2200" b="1" dirty="0" smtClean="0"/>
              <a:t>.</a:t>
            </a:r>
            <a:r>
              <a:rPr lang="cs-CZ" sz="2200" dirty="0" smtClean="0"/>
              <a:t>					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655481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209152"/>
              </p:ext>
            </p:extLst>
          </p:nvPr>
        </p:nvGraphicFramePr>
        <p:xfrm>
          <a:off x="576940" y="2391229"/>
          <a:ext cx="7903032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70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16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sloveso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tvar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sondovat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maskulinum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krájet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zaškubat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nafoukat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feminum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dřít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neutrum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skočit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venčit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rejdovat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maskulinum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obložit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feminum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minout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maskulinum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7357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SLOVESNÉ TŘÍDY A VZORY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5970" y="2486735"/>
            <a:ext cx="7554190" cy="182401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určujeme podle kmene přítomného (z tvaru 3. os. </a:t>
            </a:r>
            <a:r>
              <a:rPr lang="cs-CZ" sz="2400" dirty="0" err="1" smtClean="0"/>
              <a:t>sg</a:t>
            </a:r>
            <a:r>
              <a:rPr lang="cs-CZ" sz="2400" dirty="0" smtClean="0"/>
              <a:t>. indikativu prézens)</a:t>
            </a:r>
          </a:p>
          <a:p>
            <a:r>
              <a:rPr lang="cs-CZ" sz="2400" dirty="0" smtClean="0"/>
              <a:t>netýká se nepravidelných sloves: </a:t>
            </a:r>
            <a:r>
              <a:rPr lang="cs-CZ" sz="2400" b="1" dirty="0"/>
              <a:t>být, mít, jít, jet, jíst, sníst, vidět, vědět, chtít, stát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01115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34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9931" y="4494882"/>
            <a:ext cx="7554190" cy="2363117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některá slovesa i podle vzoru dělá (koupe se i koupá se)</a:t>
            </a:r>
          </a:p>
          <a:p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vzor </a:t>
            </a: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maže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některá slovesa tvary píšu/píší, píšou/píší</a:t>
            </a:r>
          </a:p>
          <a:p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vzor </a:t>
            </a: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peče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lvl="1"/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infinitivy zakončené na péct/péci, moct/moci</a:t>
            </a:r>
          </a:p>
          <a:p>
            <a:pPr lvl="1"/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změny hlásek - peču/</a:t>
            </a:r>
            <a:r>
              <a:rPr lang="cs-CZ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peku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můžu/mohu</a:t>
            </a:r>
            <a:endParaRPr lang="cs-CZ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589716"/>
              </p:ext>
            </p:extLst>
          </p:nvPr>
        </p:nvGraphicFramePr>
        <p:xfrm>
          <a:off x="339435" y="2253432"/>
          <a:ext cx="8555182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0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4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576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0040"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třída</a:t>
                      </a:r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zakončení</a:t>
                      </a:r>
                      <a:endParaRPr lang="cs-CZ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vzory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v </a:t>
                      </a:r>
                      <a:r>
                        <a:rPr lang="cs-CZ" dirty="0" err="1" smtClean="0"/>
                        <a:t>příč</a:t>
                      </a:r>
                      <a:r>
                        <a:rPr lang="cs-CZ" dirty="0" smtClean="0"/>
                        <a:t>. min. je před -l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3. </a:t>
                      </a:r>
                      <a:r>
                        <a:rPr lang="cs-CZ" sz="1600" dirty="0" err="1" smtClean="0"/>
                        <a:t>sg</a:t>
                      </a:r>
                      <a:r>
                        <a:rPr lang="cs-CZ" sz="1600" dirty="0" smtClean="0"/>
                        <a:t>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/>
                        <a:t>příč.min</a:t>
                      </a:r>
                      <a:r>
                        <a:rPr lang="cs-CZ" sz="1600" dirty="0" smtClean="0"/>
                        <a:t>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rozkaz</a:t>
                      </a:r>
                      <a:endParaRPr lang="cs-CZ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I.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-e </a:t>
                      </a:r>
                    </a:p>
                    <a:p>
                      <a:r>
                        <a:rPr lang="cs-CZ" sz="1600" dirty="0" smtClean="0"/>
                        <a:t>(nepředchází-li -n nebo -j)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nese</a:t>
                      </a:r>
                    </a:p>
                    <a:p>
                      <a:r>
                        <a:rPr lang="cs-CZ" dirty="0" smtClean="0"/>
                        <a:t>bere</a:t>
                      </a:r>
                    </a:p>
                    <a:p>
                      <a:r>
                        <a:rPr lang="cs-CZ" dirty="0" smtClean="0"/>
                        <a:t>maže</a:t>
                      </a:r>
                    </a:p>
                    <a:p>
                      <a:r>
                        <a:rPr lang="cs-CZ" dirty="0" smtClean="0"/>
                        <a:t>peče</a:t>
                      </a:r>
                    </a:p>
                    <a:p>
                      <a:r>
                        <a:rPr lang="cs-CZ" dirty="0" smtClean="0"/>
                        <a:t>tře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nes-l</a:t>
                      </a:r>
                    </a:p>
                    <a:p>
                      <a:r>
                        <a:rPr lang="cs-CZ" dirty="0" smtClean="0"/>
                        <a:t>br-a-l</a:t>
                      </a:r>
                    </a:p>
                    <a:p>
                      <a:r>
                        <a:rPr lang="cs-CZ" dirty="0" smtClean="0"/>
                        <a:t>maz-a-l</a:t>
                      </a:r>
                    </a:p>
                    <a:p>
                      <a:r>
                        <a:rPr lang="cs-CZ" dirty="0" err="1" smtClean="0"/>
                        <a:t>pek</a:t>
                      </a:r>
                      <a:r>
                        <a:rPr lang="cs-CZ" dirty="0" smtClean="0"/>
                        <a:t>-l</a:t>
                      </a:r>
                    </a:p>
                    <a:p>
                      <a:r>
                        <a:rPr lang="cs-CZ" dirty="0" err="1" smtClean="0"/>
                        <a:t>tř</a:t>
                      </a:r>
                      <a:r>
                        <a:rPr lang="cs-CZ" dirty="0" smtClean="0"/>
                        <a:t>-e-l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nes</a:t>
                      </a:r>
                    </a:p>
                    <a:p>
                      <a:r>
                        <a:rPr lang="cs-CZ" dirty="0" smtClean="0"/>
                        <a:t>ber</a:t>
                      </a:r>
                    </a:p>
                    <a:p>
                      <a:r>
                        <a:rPr lang="cs-CZ" dirty="0" smtClean="0"/>
                        <a:t>maž</a:t>
                      </a:r>
                    </a:p>
                    <a:p>
                      <a:r>
                        <a:rPr lang="cs-CZ" dirty="0" smtClean="0"/>
                        <a:t>peč</a:t>
                      </a:r>
                    </a:p>
                    <a:p>
                      <a:r>
                        <a:rPr lang="cs-CZ" dirty="0" smtClean="0"/>
                        <a:t>tři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souhláska</a:t>
                      </a:r>
                    </a:p>
                    <a:p>
                      <a:r>
                        <a:rPr lang="cs-CZ" dirty="0" smtClean="0"/>
                        <a:t>-a-</a:t>
                      </a:r>
                    </a:p>
                    <a:p>
                      <a:r>
                        <a:rPr lang="cs-CZ" dirty="0" smtClean="0"/>
                        <a:t>-a-</a:t>
                      </a:r>
                    </a:p>
                    <a:p>
                      <a:r>
                        <a:rPr lang="cs-CZ" dirty="0" smtClean="0"/>
                        <a:t>souhláska,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inf</a:t>
                      </a:r>
                      <a:r>
                        <a:rPr lang="cs-CZ" baseline="0" dirty="0" smtClean="0"/>
                        <a:t>. na -</a:t>
                      </a:r>
                      <a:r>
                        <a:rPr lang="cs-CZ" baseline="0" dirty="0" err="1" smtClean="0"/>
                        <a:t>ci</a:t>
                      </a:r>
                      <a:r>
                        <a:rPr lang="cs-CZ" baseline="0" dirty="0" smtClean="0"/>
                        <a:t>/-</a:t>
                      </a:r>
                      <a:r>
                        <a:rPr lang="cs-CZ" baseline="0" dirty="0" err="1" smtClean="0"/>
                        <a:t>ct</a:t>
                      </a:r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-e-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0461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Slovesné třídy a vzory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70657"/>
              </p:ext>
            </p:extLst>
          </p:nvPr>
        </p:nvGraphicFramePr>
        <p:xfrm>
          <a:off x="339435" y="2467094"/>
          <a:ext cx="8555182" cy="2028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0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4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576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8307"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třída</a:t>
                      </a:r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zakončení</a:t>
                      </a:r>
                      <a:endParaRPr lang="cs-CZ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vzory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v </a:t>
                      </a:r>
                      <a:r>
                        <a:rPr lang="cs-CZ" dirty="0" err="1" smtClean="0"/>
                        <a:t>příč</a:t>
                      </a:r>
                      <a:r>
                        <a:rPr lang="cs-CZ" dirty="0" smtClean="0"/>
                        <a:t>. min. je před -l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78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3. </a:t>
                      </a:r>
                      <a:r>
                        <a:rPr lang="cs-CZ" sz="1600" dirty="0" err="1" smtClean="0"/>
                        <a:t>sg</a:t>
                      </a:r>
                      <a:r>
                        <a:rPr lang="cs-CZ" sz="1600" dirty="0" smtClean="0"/>
                        <a:t>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/>
                        <a:t>příč.min</a:t>
                      </a:r>
                      <a:r>
                        <a:rPr lang="cs-CZ" sz="1600" dirty="0" smtClean="0"/>
                        <a:t>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rozkaz</a:t>
                      </a:r>
                      <a:endParaRPr lang="cs-CZ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782">
                <a:tc>
                  <a:txBody>
                    <a:bodyPr/>
                    <a:lstStyle/>
                    <a:p>
                      <a:r>
                        <a:rPr lang="cs-CZ" dirty="0" smtClean="0"/>
                        <a:t>II.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-ne </a:t>
                      </a:r>
                      <a:r>
                        <a:rPr lang="cs-CZ" sz="1600" dirty="0" smtClean="0"/>
                        <a:t>(-</a:t>
                      </a:r>
                      <a:r>
                        <a:rPr lang="cs-CZ" sz="1600" dirty="0" err="1" smtClean="0"/>
                        <a:t>me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tiskne</a:t>
                      </a:r>
                    </a:p>
                    <a:p>
                      <a:r>
                        <a:rPr lang="cs-CZ" dirty="0" smtClean="0"/>
                        <a:t>mine</a:t>
                      </a:r>
                    </a:p>
                    <a:p>
                      <a:r>
                        <a:rPr lang="cs-CZ" dirty="0" smtClean="0"/>
                        <a:t>začne</a:t>
                      </a:r>
                    </a:p>
                    <a:p>
                      <a:r>
                        <a:rPr lang="cs-CZ" i="1" dirty="0" smtClean="0"/>
                        <a:t>přijme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tisk-l</a:t>
                      </a:r>
                    </a:p>
                    <a:p>
                      <a:r>
                        <a:rPr lang="cs-CZ" dirty="0" smtClean="0"/>
                        <a:t>mi-nu-l</a:t>
                      </a:r>
                    </a:p>
                    <a:p>
                      <a:r>
                        <a:rPr lang="cs-CZ" dirty="0" smtClean="0"/>
                        <a:t>zač-a-l</a:t>
                      </a:r>
                    </a:p>
                    <a:p>
                      <a:r>
                        <a:rPr lang="cs-CZ" i="1" dirty="0" err="1" smtClean="0"/>
                        <a:t>přij</a:t>
                      </a:r>
                      <a:r>
                        <a:rPr lang="cs-CZ" i="1" dirty="0" smtClean="0"/>
                        <a:t>-a-l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tiskni</a:t>
                      </a:r>
                    </a:p>
                    <a:p>
                      <a:r>
                        <a:rPr lang="cs-CZ" dirty="0" smtClean="0"/>
                        <a:t>miň</a:t>
                      </a:r>
                    </a:p>
                    <a:p>
                      <a:r>
                        <a:rPr lang="cs-CZ" dirty="0" smtClean="0"/>
                        <a:t>začni</a:t>
                      </a:r>
                    </a:p>
                    <a:p>
                      <a:r>
                        <a:rPr lang="cs-CZ" i="1" dirty="0" smtClean="0"/>
                        <a:t>přijmi</a:t>
                      </a:r>
                      <a:endParaRPr lang="cs-CZ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souhláska</a:t>
                      </a:r>
                    </a:p>
                    <a:p>
                      <a:r>
                        <a:rPr lang="cs-CZ" dirty="0" smtClean="0"/>
                        <a:t>samohláska, -nu-</a:t>
                      </a:r>
                    </a:p>
                    <a:p>
                      <a:r>
                        <a:rPr lang="cs-CZ" dirty="0" smtClean="0"/>
                        <a:t>-a-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9931" y="4671154"/>
            <a:ext cx="7554190" cy="1696595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vzor </a:t>
            </a: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tiskne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před -ne souhláska</a:t>
            </a:r>
          </a:p>
          <a:p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vzor </a:t>
            </a: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mine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před -ne samohláska</a:t>
            </a:r>
          </a:p>
          <a:p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vzor </a:t>
            </a: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začne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slovesa typu -</a:t>
            </a:r>
            <a:r>
              <a:rPr lang="cs-CZ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čne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(začne, načne), dme, -jme (zajme, odejme), klne, pne, žne</a:t>
            </a:r>
          </a:p>
        </p:txBody>
      </p:sp>
    </p:spTree>
    <p:extLst>
      <p:ext uri="{BB962C8B-B14F-4D97-AF65-F5344CB8AC3E}">
        <p14:creationId xmlns:p14="http://schemas.microsoft.com/office/powerpoint/2010/main" val="28531775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Slovesné třídy a vzory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70657"/>
              </p:ext>
            </p:extLst>
          </p:nvPr>
        </p:nvGraphicFramePr>
        <p:xfrm>
          <a:off x="339435" y="2467094"/>
          <a:ext cx="8555182" cy="1480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0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4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576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8307"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třída</a:t>
                      </a:r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zakončení</a:t>
                      </a:r>
                      <a:endParaRPr lang="cs-CZ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vzory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v </a:t>
                      </a:r>
                      <a:r>
                        <a:rPr lang="cs-CZ" dirty="0" err="1" smtClean="0"/>
                        <a:t>příč</a:t>
                      </a:r>
                      <a:r>
                        <a:rPr lang="cs-CZ" dirty="0" smtClean="0"/>
                        <a:t>. min. je před -l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78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3. </a:t>
                      </a:r>
                      <a:r>
                        <a:rPr lang="cs-CZ" sz="1600" dirty="0" err="1" smtClean="0"/>
                        <a:t>sg</a:t>
                      </a:r>
                      <a:r>
                        <a:rPr lang="cs-CZ" sz="1600" dirty="0" smtClean="0"/>
                        <a:t>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/>
                        <a:t>příč.min</a:t>
                      </a:r>
                      <a:r>
                        <a:rPr lang="cs-CZ" sz="1600" dirty="0" smtClean="0"/>
                        <a:t>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rozkaz</a:t>
                      </a:r>
                      <a:endParaRPr lang="cs-CZ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782">
                <a:tc>
                  <a:txBody>
                    <a:bodyPr/>
                    <a:lstStyle/>
                    <a:p>
                      <a:r>
                        <a:rPr lang="cs-CZ" dirty="0" smtClean="0"/>
                        <a:t>III.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-je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/>
                        <a:t>kryje</a:t>
                      </a:r>
                    </a:p>
                    <a:p>
                      <a:pPr algn="l"/>
                      <a:r>
                        <a:rPr lang="cs-CZ" sz="1800" dirty="0" smtClean="0"/>
                        <a:t>kupuje</a:t>
                      </a:r>
                      <a:endParaRPr lang="cs-CZ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/>
                        <a:t>kry-l</a:t>
                      </a:r>
                    </a:p>
                    <a:p>
                      <a:pPr algn="l"/>
                      <a:r>
                        <a:rPr lang="cs-CZ" sz="1800" dirty="0" smtClean="0"/>
                        <a:t>kup-ova-l</a:t>
                      </a:r>
                      <a:endParaRPr lang="cs-CZ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/>
                        <a:t>kryj</a:t>
                      </a:r>
                    </a:p>
                    <a:p>
                      <a:pPr algn="l"/>
                      <a:r>
                        <a:rPr lang="cs-CZ" sz="1800" dirty="0" smtClean="0"/>
                        <a:t>kupuj</a:t>
                      </a:r>
                      <a:endParaRPr lang="cs-CZ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samohláska</a:t>
                      </a:r>
                    </a:p>
                    <a:p>
                      <a:r>
                        <a:rPr lang="cs-CZ" dirty="0" smtClean="0"/>
                        <a:t>-ova-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9931" y="4406746"/>
            <a:ext cx="7554190" cy="2363117"/>
          </a:xfrm>
        </p:spPr>
        <p:txBody>
          <a:bodyPr>
            <a:normAutofit/>
          </a:bodyPr>
          <a:lstStyle/>
          <a:p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vzor </a:t>
            </a:r>
            <a:r>
              <a:rPr lang="cs-CZ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kryje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spisovné tvary 1. os. </a:t>
            </a:r>
            <a:r>
              <a:rPr lang="cs-CZ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sg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kryji, 3. os. </a:t>
            </a:r>
            <a:r>
              <a:rPr lang="cs-CZ" sz="18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kryjí, ostatní tvary hovorové</a:t>
            </a:r>
          </a:p>
          <a:p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vzor </a:t>
            </a: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kupuje</a:t>
            </a:r>
            <a:r>
              <a:rPr 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velmi produktivní vzor, tvoření sloves z ostatních slovních druhů (obchodovat, hudrovat) a cizích jazyků (organizovat)</a:t>
            </a:r>
            <a:endParaRPr lang="cs-CZ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1576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Slovesné třídy a vzory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70657"/>
              </p:ext>
            </p:extLst>
          </p:nvPr>
        </p:nvGraphicFramePr>
        <p:xfrm>
          <a:off x="339435" y="2467094"/>
          <a:ext cx="8555182" cy="1754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0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4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576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8307"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třída</a:t>
                      </a:r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zakončení</a:t>
                      </a:r>
                      <a:endParaRPr lang="cs-CZ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vzory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v </a:t>
                      </a:r>
                      <a:r>
                        <a:rPr lang="cs-CZ" dirty="0" err="1" smtClean="0"/>
                        <a:t>příč</a:t>
                      </a:r>
                      <a:r>
                        <a:rPr lang="cs-CZ" dirty="0" smtClean="0"/>
                        <a:t>. min. je před -l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78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3. </a:t>
                      </a:r>
                      <a:r>
                        <a:rPr lang="cs-CZ" sz="1600" dirty="0" err="1" smtClean="0"/>
                        <a:t>sg</a:t>
                      </a:r>
                      <a:r>
                        <a:rPr lang="cs-CZ" sz="1600" dirty="0" smtClean="0"/>
                        <a:t>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/>
                        <a:t>příč.min</a:t>
                      </a:r>
                      <a:r>
                        <a:rPr lang="cs-CZ" sz="1600" dirty="0" smtClean="0"/>
                        <a:t>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rozkaz</a:t>
                      </a:r>
                      <a:endParaRPr lang="cs-CZ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782">
                <a:tc>
                  <a:txBody>
                    <a:bodyPr/>
                    <a:lstStyle/>
                    <a:p>
                      <a:r>
                        <a:rPr lang="cs-CZ" dirty="0" smtClean="0"/>
                        <a:t>IV.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-í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/>
                        <a:t>prosí</a:t>
                      </a:r>
                    </a:p>
                    <a:p>
                      <a:pPr algn="l"/>
                      <a:r>
                        <a:rPr lang="cs-CZ" sz="1800" dirty="0" smtClean="0"/>
                        <a:t>trpí</a:t>
                      </a:r>
                    </a:p>
                    <a:p>
                      <a:pPr algn="l"/>
                      <a:r>
                        <a:rPr lang="cs-CZ" sz="1800" dirty="0" smtClean="0"/>
                        <a:t>sází</a:t>
                      </a:r>
                      <a:endParaRPr lang="cs-CZ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/>
                        <a:t>pros-i-l</a:t>
                      </a:r>
                    </a:p>
                    <a:p>
                      <a:pPr algn="l"/>
                      <a:r>
                        <a:rPr lang="cs-CZ" sz="1800" dirty="0" smtClean="0"/>
                        <a:t>trp-ě-l</a:t>
                      </a:r>
                    </a:p>
                    <a:p>
                      <a:pPr algn="l"/>
                      <a:r>
                        <a:rPr lang="cs-CZ" sz="1800" dirty="0" err="1" smtClean="0"/>
                        <a:t>sáz</a:t>
                      </a:r>
                      <a:r>
                        <a:rPr lang="cs-CZ" sz="1800" dirty="0" smtClean="0"/>
                        <a:t>-e-l</a:t>
                      </a:r>
                      <a:endParaRPr lang="cs-CZ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/>
                        <a:t>pros</a:t>
                      </a:r>
                    </a:p>
                    <a:p>
                      <a:pPr algn="l"/>
                      <a:r>
                        <a:rPr lang="cs-CZ" sz="1800" dirty="0" smtClean="0"/>
                        <a:t>trp</a:t>
                      </a:r>
                    </a:p>
                    <a:p>
                      <a:pPr algn="l"/>
                      <a:r>
                        <a:rPr lang="cs-CZ" sz="1800" dirty="0" smtClean="0"/>
                        <a:t>sázej</a:t>
                      </a:r>
                      <a:endParaRPr lang="cs-CZ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-i-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-e- (ě), v 3.pl. -í </a:t>
                      </a:r>
                    </a:p>
                    <a:p>
                      <a:r>
                        <a:rPr lang="cs-CZ" dirty="0" smtClean="0"/>
                        <a:t>-e- (ě), v 3.pl. -</a:t>
                      </a:r>
                      <a:r>
                        <a:rPr lang="cs-CZ" dirty="0" err="1" smtClean="0"/>
                        <a:t>ejí</a:t>
                      </a:r>
                      <a:r>
                        <a:rPr lang="cs-CZ" dirty="0" smtClean="0"/>
                        <a:t>/-í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839931" y="4494882"/>
            <a:ext cx="7554190" cy="2363117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vzor </a:t>
            </a: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trpět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slovesa neodvozená, označující zvuk nebo neměnný stav; spisovný tvar ve 3. </a:t>
            </a:r>
            <a:r>
              <a:rPr lang="cs-CZ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je pouze </a:t>
            </a: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-í</a:t>
            </a:r>
          </a:p>
          <a:p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vzor </a:t>
            </a: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sázet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: slovesa odvozená od substantiv a adjektiv; spisovný tvar ve 3. </a:t>
            </a:r>
            <a:r>
              <a:rPr lang="cs-CZ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může být </a:t>
            </a: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</a:t>
            </a:r>
            <a:r>
              <a:rPr lang="cs-CZ" sz="20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ejí</a:t>
            </a: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 </a:t>
            </a: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-í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(sázejí i sází)</a:t>
            </a:r>
          </a:p>
        </p:txBody>
      </p:sp>
    </p:spTree>
    <p:extLst>
      <p:ext uri="{BB962C8B-B14F-4D97-AF65-F5344CB8AC3E}">
        <p14:creationId xmlns:p14="http://schemas.microsoft.com/office/powerpoint/2010/main" val="282364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sloves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64381" y="2489199"/>
            <a:ext cx="7712060" cy="4368801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podle významu:</a:t>
            </a:r>
          </a:p>
          <a:p>
            <a:pPr lvl="1"/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plnovýznamová</a:t>
            </a:r>
          </a:p>
          <a:p>
            <a:pPr lvl="2"/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dějová (sněžit, hořet, jít,…)</a:t>
            </a:r>
          </a:p>
          <a:p>
            <a:pPr lvl="2"/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stavová (ležet, žít,…)</a:t>
            </a:r>
          </a:p>
          <a:p>
            <a:pPr lvl="1"/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pomocná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- součást složených slovesných tvarů</a:t>
            </a:r>
          </a:p>
          <a:p>
            <a:pPr lvl="2"/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vlastní pomocná - být, bývat, mít, mívat</a:t>
            </a:r>
          </a:p>
          <a:p>
            <a:pPr lvl="2"/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sponová - </a:t>
            </a:r>
            <a:r>
              <a:rPr lang="cs-CZ" sz="18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být, bývat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stát, stávat se</a:t>
            </a:r>
          </a:p>
          <a:p>
            <a:pPr lvl="2"/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fázová - začínat</a:t>
            </a:r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začít, počít, přestat, ustat,…</a:t>
            </a:r>
          </a:p>
          <a:p>
            <a:pPr lvl="2"/>
            <a:r>
              <a:rPr lang="cs-CZ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modální </a:t>
            </a:r>
            <a:r>
              <a:rPr lang="cs-CZ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chtít, mít (povinnost), moci, muset, smět</a:t>
            </a:r>
          </a:p>
          <a:p>
            <a:pPr lvl="1"/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zvratná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(reflexiva)</a:t>
            </a:r>
            <a:endParaRPr lang="cs-CZ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5223642" y="2709916"/>
            <a:ext cx="3804745" cy="11789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/>
              <a:t>být není sponové: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ve významu existovat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je-li součástí trpného rodu</a:t>
            </a:r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4204138" y="3836276"/>
            <a:ext cx="1072055" cy="1502979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1668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Slovesné třídy a vzory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70657"/>
              </p:ext>
            </p:extLst>
          </p:nvPr>
        </p:nvGraphicFramePr>
        <p:xfrm>
          <a:off x="339435" y="2467094"/>
          <a:ext cx="8555182" cy="1241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0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0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4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576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8307"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třída</a:t>
                      </a:r>
                      <a:endParaRPr lang="cs-CZ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zakončení</a:t>
                      </a:r>
                      <a:endParaRPr lang="cs-CZ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vzory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dirty="0" smtClean="0"/>
                        <a:t>v </a:t>
                      </a:r>
                      <a:r>
                        <a:rPr lang="cs-CZ" dirty="0" err="1" smtClean="0"/>
                        <a:t>příč</a:t>
                      </a:r>
                      <a:r>
                        <a:rPr lang="cs-CZ" dirty="0" smtClean="0"/>
                        <a:t>. min. je před -l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78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3. </a:t>
                      </a:r>
                      <a:r>
                        <a:rPr lang="cs-CZ" sz="1600" dirty="0" err="1" smtClean="0"/>
                        <a:t>sg</a:t>
                      </a:r>
                      <a:r>
                        <a:rPr lang="cs-CZ" sz="1600" dirty="0" smtClean="0"/>
                        <a:t>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err="1" smtClean="0"/>
                        <a:t>příč.min</a:t>
                      </a:r>
                      <a:r>
                        <a:rPr lang="cs-CZ" sz="1600" dirty="0" smtClean="0"/>
                        <a:t>.</a:t>
                      </a:r>
                      <a:endParaRPr lang="cs-CZ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rozkaz</a:t>
                      </a:r>
                      <a:endParaRPr lang="cs-CZ" sz="16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782">
                <a:tc>
                  <a:txBody>
                    <a:bodyPr/>
                    <a:lstStyle/>
                    <a:p>
                      <a:r>
                        <a:rPr lang="cs-CZ" dirty="0" smtClean="0"/>
                        <a:t>V.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-á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/>
                        <a:t>dělá</a:t>
                      </a:r>
                      <a:endParaRPr lang="cs-CZ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/>
                        <a:t>děl-a-l</a:t>
                      </a:r>
                      <a:endParaRPr lang="cs-CZ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/>
                        <a:t>dělej</a:t>
                      </a:r>
                      <a:endParaRPr lang="cs-CZ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-a-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7628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9561181"/>
              </p:ext>
            </p:extLst>
          </p:nvPr>
        </p:nvGraphicFramePr>
        <p:xfrm>
          <a:off x="522514" y="2489200"/>
          <a:ext cx="8088085" cy="391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57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5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31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18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sloveso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3. indikativ </a:t>
                      </a:r>
                      <a:r>
                        <a:rPr lang="cs-CZ" sz="1600" dirty="0" err="1" smtClean="0"/>
                        <a:t>prézenta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3. indikativ</a:t>
                      </a:r>
                      <a:r>
                        <a:rPr lang="cs-CZ" sz="1600" baseline="0" dirty="0" smtClean="0"/>
                        <a:t> préterita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imperativ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třída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vzor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n-lt"/>
                        </a:rPr>
                        <a:t>vzpomenout</a:t>
                      </a:r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0000"/>
                          </a:solidFill>
                          <a:latin typeface="+mn-lt"/>
                        </a:rPr>
                        <a:t>volat </a:t>
                      </a:r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0000"/>
                          </a:solidFill>
                          <a:latin typeface="+mn-lt"/>
                        </a:rPr>
                        <a:t>otevřít </a:t>
                      </a:r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0000"/>
                          </a:solidFill>
                          <a:latin typeface="+mn-lt"/>
                        </a:rPr>
                        <a:t>kosit </a:t>
                      </a:r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0000"/>
                          </a:solidFill>
                          <a:latin typeface="+mn-lt"/>
                        </a:rPr>
                        <a:t>zapisovat </a:t>
                      </a:r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0000"/>
                          </a:solidFill>
                          <a:latin typeface="+mn-lt"/>
                        </a:rPr>
                        <a:t>povídat </a:t>
                      </a:r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0000"/>
                          </a:solidFill>
                          <a:latin typeface="+mn-lt"/>
                        </a:rPr>
                        <a:t>utéci </a:t>
                      </a:r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propíchnout </a:t>
                      </a:r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0000"/>
                          </a:solidFill>
                          <a:latin typeface="+mn-lt"/>
                        </a:rPr>
                        <a:t>rozumět </a:t>
                      </a:r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608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mluvnické kategorie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4382" y="2489200"/>
            <a:ext cx="6345260" cy="4368800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osoba </a:t>
            </a:r>
            <a:r>
              <a:rPr lang="cs-CZ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(persona)</a:t>
            </a:r>
            <a:endParaRPr lang="cs-CZ" sz="2200" i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číslo 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cs-CZ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numerus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endParaRPr lang="cs-CZ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posuny v kategorii osoby a čísla:</a:t>
            </a:r>
          </a:p>
          <a:p>
            <a:pPr lvl="1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autorský plurál</a:t>
            </a:r>
          </a:p>
          <a:p>
            <a:pPr lvl="1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plurál majestatikus</a:t>
            </a:r>
          </a:p>
          <a:p>
            <a:pPr lvl="1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vykání</a:t>
            </a:r>
          </a:p>
          <a:p>
            <a:pPr lvl="1"/>
            <a:r>
              <a:rPr lang="cs-CZ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onkání</a:t>
            </a:r>
            <a:endParaRPr lang="cs-CZ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onikání</a:t>
            </a:r>
          </a:p>
        </p:txBody>
      </p:sp>
    </p:spTree>
    <p:extLst>
      <p:ext uri="{BB962C8B-B14F-4D97-AF65-F5344CB8AC3E}">
        <p14:creationId xmlns:p14="http://schemas.microsoft.com/office/powerpoint/2010/main" val="738441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čas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cs-CZ" sz="2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tempus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- časové zařazení děje</a:t>
            </a:r>
          </a:p>
          <a:p>
            <a:pPr lvl="1"/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přítomný (</a:t>
            </a:r>
            <a:r>
              <a:rPr lang="cs-CZ" sz="2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prézens</a:t>
            </a:r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cs-CZ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minulý (</a:t>
            </a:r>
            <a:r>
              <a:rPr lang="cs-CZ" sz="2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préteritum</a:t>
            </a:r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lvl="1"/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budoucí (</a:t>
            </a:r>
            <a:r>
              <a:rPr lang="cs-CZ" sz="2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futurum</a:t>
            </a:r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lvl="2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složená - od sloves nedokonavých</a:t>
            </a:r>
          </a:p>
          <a:p>
            <a:pPr lvl="2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jednoduchá - od sloves dokonavých</a:t>
            </a:r>
            <a:endParaRPr lang="cs-CZ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270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4382" y="2489200"/>
            <a:ext cx="7733080" cy="4368800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způsob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cs-CZ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modus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- postoj mluvčího ke skutečnosti</a:t>
            </a:r>
          </a:p>
          <a:p>
            <a:pPr lvl="1"/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oznamovací (</a:t>
            </a:r>
            <a:r>
              <a:rPr lang="cs-CZ" sz="2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indikativ</a:t>
            </a:r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lvl="2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pouze zde určujeme čas</a:t>
            </a:r>
          </a:p>
          <a:p>
            <a:pPr lvl="1"/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rozkazovací (</a:t>
            </a:r>
            <a:r>
              <a:rPr lang="cs-CZ" sz="2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imperativ</a:t>
            </a:r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- pokyn, rozkaz, výzva, která se má teprve uskutečnit</a:t>
            </a:r>
          </a:p>
          <a:p>
            <a:pPr lvl="1"/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podmiňovací (</a:t>
            </a:r>
            <a:r>
              <a:rPr lang="cs-CZ" sz="2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kondicionál</a:t>
            </a:r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- podmínka, přání, nejistota; vyjadřuje nereálnost obsahu</a:t>
            </a:r>
          </a:p>
          <a:p>
            <a:pPr lvl="2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přítomný		</a:t>
            </a:r>
            <a:r>
              <a:rPr lang="cs-CZ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Přál bych si.</a:t>
            </a:r>
          </a:p>
          <a:p>
            <a:pPr lvl="2"/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minulý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			</a:t>
            </a:r>
            <a:r>
              <a:rPr lang="cs-CZ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Byl bych si (býval) přál.</a:t>
            </a:r>
          </a:p>
        </p:txBody>
      </p:sp>
    </p:spTree>
    <p:extLst>
      <p:ext uri="{BB962C8B-B14F-4D97-AF65-F5344CB8AC3E}">
        <p14:creationId xmlns:p14="http://schemas.microsoft.com/office/powerpoint/2010/main" val="76535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5970" y="2520730"/>
            <a:ext cx="7668430" cy="4337269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slovesný rod 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cs-CZ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genus verbi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- vyjádření vztahu mezi konatelem/původcem děje a podmětem</a:t>
            </a:r>
          </a:p>
          <a:p>
            <a:pPr lvl="1"/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činný (</a:t>
            </a:r>
            <a:r>
              <a:rPr lang="cs-CZ" sz="2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aktivum</a:t>
            </a:r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- podmět něco dělá (</a:t>
            </a:r>
            <a:r>
              <a:rPr lang="cs-CZ" sz="2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Učitel vyvolal žáka</a:t>
            </a:r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lvl="1"/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trpný (pasivum) - podmět je cílem děje (</a:t>
            </a:r>
            <a:r>
              <a:rPr lang="cs-CZ" sz="2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Žák byl vyvolán učitelem</a:t>
            </a:r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.)</a:t>
            </a:r>
          </a:p>
          <a:p>
            <a:pPr lvl="2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pasivum opisné (trpné) - častěji od sloves dokonavých (</a:t>
            </a:r>
            <a:r>
              <a:rPr lang="cs-CZ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 vyvolán, byl minut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,…)</a:t>
            </a:r>
          </a:p>
          <a:p>
            <a:pPr lvl="2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pasivum zvratné - častěji od sloves nedokonavých (</a:t>
            </a:r>
            <a:r>
              <a:rPr lang="cs-CZ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obchody se zavírají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4466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5970" y="2499710"/>
            <a:ext cx="7983740" cy="4358289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vid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cs-CZ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aspekt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- schopnost vyjádřit týž děj z hlediska jeho průběhu; dvě slovesa s týmž významem, ale odlišená vztahem k ukončenosti děje</a:t>
            </a:r>
          </a:p>
          <a:p>
            <a:pPr lvl="1"/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dokonavá (</a:t>
            </a:r>
            <a:r>
              <a:rPr lang="cs-CZ" sz="2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perfekta</a:t>
            </a:r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lvl="2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děj časově ohraničený, dokončený, nenásobený; </a:t>
            </a:r>
          </a:p>
          <a:p>
            <a:pPr lvl="2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tvoříme často pomocí předpon</a:t>
            </a:r>
          </a:p>
          <a:p>
            <a:pPr lvl="2"/>
            <a:r>
              <a:rPr lang="cs-CZ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jednovidost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- pouze dokonavá (</a:t>
            </a:r>
            <a:r>
              <a:rPr lang="cs-CZ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nadchnout, přimět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lvl="1"/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nedokonavá (</a:t>
            </a:r>
            <a:r>
              <a:rPr lang="cs-CZ" sz="22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imperfekta</a:t>
            </a:r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</a:p>
          <a:p>
            <a:pPr lvl="2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děj </a:t>
            </a: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časově 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neohraničený</a:t>
            </a: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nedokončený</a:t>
            </a: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násobený</a:t>
            </a:r>
          </a:p>
          <a:p>
            <a:pPr lvl="2"/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způsobová slovesa - pouze nedokonavá (mít, moci,…)</a:t>
            </a:r>
          </a:p>
        </p:txBody>
      </p:sp>
    </p:spTree>
    <p:extLst>
      <p:ext uri="{BB962C8B-B14F-4D97-AF65-F5344CB8AC3E}">
        <p14:creationId xmlns:p14="http://schemas.microsoft.com/office/powerpoint/2010/main" val="2024677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Slovesné tvary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4381" y="2489200"/>
            <a:ext cx="8058901" cy="3530600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určité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(</a:t>
            </a:r>
            <a:r>
              <a:rPr lang="cs-CZ" sz="2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finitní</a:t>
            </a:r>
            <a:r>
              <a:rPr lang="cs-CZ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 - vyjadřují mluvnické kategorie</a:t>
            </a:r>
          </a:p>
          <a:p>
            <a:pPr lvl="1"/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oznamovací způsob přítomný, činný i trpný</a:t>
            </a:r>
          </a:p>
          <a:p>
            <a:pPr lvl="1"/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oznamovací způsob minulý</a:t>
            </a:r>
            <a:r>
              <a:rPr lang="cs-CZ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činný i trpný</a:t>
            </a:r>
            <a:endParaRPr lang="cs-CZ" sz="2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oznamovací způsob budoucí sloves nedokonavých</a:t>
            </a:r>
          </a:p>
          <a:p>
            <a:pPr lvl="1"/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rozkazovací způsob, </a:t>
            </a:r>
            <a:r>
              <a:rPr lang="cs-CZ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činný i trpný</a:t>
            </a:r>
          </a:p>
          <a:p>
            <a:pPr lvl="1"/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podmiňovací </a:t>
            </a:r>
            <a:r>
              <a:rPr lang="cs-CZ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způsob </a:t>
            </a:r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přítomný i minulý, </a:t>
            </a:r>
            <a:r>
              <a:rPr lang="cs-CZ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činný i </a:t>
            </a:r>
            <a:r>
              <a:rPr lang="cs-CZ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trpný</a:t>
            </a:r>
            <a:endParaRPr lang="cs-CZ" sz="2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26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1233</TotalTime>
  <Words>1410</Words>
  <Application>Microsoft Office PowerPoint</Application>
  <PresentationFormat>Předvádění na obrazovce (4:3)</PresentationFormat>
  <Paragraphs>377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Century Gothic</vt:lpstr>
      <vt:lpstr>Wingdings</vt:lpstr>
      <vt:lpstr>Wingdings 3</vt:lpstr>
      <vt:lpstr>Iontový efekt</vt:lpstr>
      <vt:lpstr>tvarosloví SLOVESA (VERBA)</vt:lpstr>
      <vt:lpstr>Prezentace aplikace PowerPoint</vt:lpstr>
      <vt:lpstr>druhy sloves</vt:lpstr>
      <vt:lpstr>mluvnické kategorie</vt:lpstr>
      <vt:lpstr>Prezentace aplikace PowerPoint</vt:lpstr>
      <vt:lpstr> </vt:lpstr>
      <vt:lpstr>Prezentace aplikace PowerPoint</vt:lpstr>
      <vt:lpstr>Prezentace aplikace PowerPoint</vt:lpstr>
      <vt:lpstr>Slovesné tvary</vt:lpstr>
      <vt:lpstr>CVIČENÍ - doplň tvary slovesa vidět</vt:lpstr>
      <vt:lpstr>Slovesné tvary</vt:lpstr>
      <vt:lpstr>Slovesné tvary</vt:lpstr>
      <vt:lpstr>PŘECHODNÍK (transgresiva)</vt:lpstr>
      <vt:lpstr>Jak utvořit správný tvar přechodníku?</vt:lpstr>
      <vt:lpstr>CVIČENÍ</vt:lpstr>
      <vt:lpstr>Prezentace aplikace PowerPoint</vt:lpstr>
      <vt:lpstr>Přechodníky</vt:lpstr>
      <vt:lpstr>CVIČENÍ</vt:lpstr>
      <vt:lpstr>CVIČENÍ</vt:lpstr>
      <vt:lpstr>Přechodníky</vt:lpstr>
      <vt:lpstr>CVIČENÍ</vt:lpstr>
      <vt:lpstr>CVIČENÍ</vt:lpstr>
      <vt:lpstr>CVIČENÍ</vt:lpstr>
      <vt:lpstr>SLOVESNÉ TŘÍDY A VZORY</vt:lpstr>
      <vt:lpstr>Prezentace aplikace PowerPoint</vt:lpstr>
      <vt:lpstr>Prezentace aplikace PowerPoint</vt:lpstr>
      <vt:lpstr>Slovesné třídy a vzory</vt:lpstr>
      <vt:lpstr>Slovesné třídy a vzory</vt:lpstr>
      <vt:lpstr>Slovesné třídy a vzory</vt:lpstr>
      <vt:lpstr>Slovesné třídy a vzory</vt:lpstr>
      <vt:lpstr>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 ZÁSOBA A VÝZNAM SLOVA</dc:title>
  <dc:creator>Martin Krčál</dc:creator>
  <cp:lastModifiedBy>Martin Krčál</cp:lastModifiedBy>
  <cp:revision>86</cp:revision>
  <dcterms:created xsi:type="dcterms:W3CDTF">2019-10-22T05:21:01Z</dcterms:created>
  <dcterms:modified xsi:type="dcterms:W3CDTF">2020-03-13T07:32:56Z</dcterms:modified>
</cp:coreProperties>
</file>