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5" r:id="rId10"/>
    <p:sldId id="266" r:id="rId11"/>
    <p:sldId id="267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3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97948-370A-4C7B-A365-BE40F3909F6C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61357-FD0E-4440-94CB-D1872E5714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146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72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19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762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08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54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0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29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1262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9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13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46FF0-8E97-4820-A946-FEA9271198AE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5B1D-F410-4590-91C7-F44D6E231F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81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downloa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999" y="644199"/>
            <a:ext cx="9144000" cy="1027713"/>
          </a:xfrm>
        </p:spPr>
        <p:txBody>
          <a:bodyPr/>
          <a:lstStyle/>
          <a:p>
            <a:r>
              <a:rPr lang="cs-CZ" dirty="0" smtClean="0"/>
              <a:t>Práce se ZOOM (na PC)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96064" y="1883782"/>
            <a:ext cx="6166021" cy="58690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(První </a:t>
            </a:r>
            <a:r>
              <a:rPr lang="cs-CZ" dirty="0" smtClean="0"/>
              <a:t>kroky, první </a:t>
            </a:r>
            <a:r>
              <a:rPr lang="cs-CZ" dirty="0" smtClean="0"/>
              <a:t>použití – interní výukový materiál.</a:t>
            </a:r>
          </a:p>
          <a:p>
            <a:r>
              <a:rPr lang="cs-CZ" dirty="0" smtClean="0"/>
              <a:t> Gymnázium Kroměříž, duben 2020)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659924" y="2764136"/>
            <a:ext cx="8359347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 smtClean="0"/>
              <a:t>Tento primitivní návod nepopisuje jediný možný způsob instalace a dalšího používání videokonferenční aplikace ZOOM. Jednotlivé kroky se mohou lišit v závislosti na používaném prohlížeči a jeho nastavení, na konfiguraci vašeho PC a dalších parametrech.</a:t>
            </a:r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91961" y="4684241"/>
            <a:ext cx="84952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 smtClean="0"/>
              <a:t>(Uvedený postup předpokládá nejprve stažení a instalaci Zoom a až následně práci s linkem na meeting, na který jste byli pozváni. Existují ale i jiné možnosti, např. nejprve použít link v prohlížeči, načež aplikace provede uživatele dalšími potřebnými kroky – tento proces je intuitivní a uživatel ho zajisté zvládne i bez návodu.) </a:t>
            </a:r>
          </a:p>
        </p:txBody>
      </p:sp>
    </p:spTree>
    <p:extLst>
      <p:ext uri="{BB962C8B-B14F-4D97-AF65-F5344CB8AC3E}">
        <p14:creationId xmlns:p14="http://schemas.microsoft.com/office/powerpoint/2010/main" val="302865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958" y="132045"/>
            <a:ext cx="10515600" cy="1325563"/>
          </a:xfrm>
        </p:spPr>
        <p:txBody>
          <a:bodyPr/>
          <a:lstStyle/>
          <a:p>
            <a:r>
              <a:rPr lang="cs-CZ" dirty="0" smtClean="0"/>
              <a:t>8. Test sluchátek/reproduktoru a mikrofonu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031" y="1059028"/>
            <a:ext cx="7468969" cy="5798972"/>
          </a:xfrm>
        </p:spPr>
      </p:pic>
      <p:sp>
        <p:nvSpPr>
          <p:cNvPr id="5" name="TextovéPole 4"/>
          <p:cNvSpPr txBox="1"/>
          <p:nvPr/>
        </p:nvSpPr>
        <p:spPr>
          <a:xfrm>
            <a:off x="1121596" y="4445605"/>
            <a:ext cx="2791673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Samotné spuštění </a:t>
            </a:r>
            <a:r>
              <a:rPr lang="cs-CZ" sz="2000" dirty="0" smtClean="0"/>
              <a:t>testu: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21597" y="5588955"/>
            <a:ext cx="3522974" cy="1015663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Test spustíme </a:t>
            </a:r>
            <a:r>
              <a:rPr lang="cs-CZ" sz="2000" dirty="0" smtClean="0"/>
              <a:t>pomocí </a:t>
            </a:r>
            <a:r>
              <a:rPr lang="cs-CZ" sz="2000" dirty="0" smtClean="0"/>
              <a:t>druhé</a:t>
            </a:r>
            <a:r>
              <a:rPr lang="cs-CZ" sz="2000" dirty="0" smtClean="0"/>
              <a:t> </a:t>
            </a:r>
            <a:r>
              <a:rPr lang="cs-CZ" sz="2000" dirty="0" smtClean="0"/>
              <a:t>ikony </a:t>
            </a:r>
            <a:r>
              <a:rPr lang="cs-CZ" sz="2000" dirty="0"/>
              <a:t>vlevo </a:t>
            </a:r>
            <a:r>
              <a:rPr lang="cs-CZ" sz="2000" dirty="0" smtClean="0"/>
              <a:t>dole </a:t>
            </a:r>
            <a:r>
              <a:rPr lang="cs-CZ" sz="2000" dirty="0"/>
              <a:t>(</a:t>
            </a:r>
            <a:r>
              <a:rPr lang="cs-CZ" sz="2000" dirty="0" smtClean="0"/>
              <a:t>rozkliknout šipku mířící nahoru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11" name="Šipka doprava 10"/>
          <p:cNvSpPr/>
          <p:nvPr/>
        </p:nvSpPr>
        <p:spPr>
          <a:xfrm rot="222575">
            <a:off x="3930453" y="4561474"/>
            <a:ext cx="2294376" cy="605481"/>
          </a:xfrm>
          <a:prstGeom prst="rightArrow">
            <a:avLst>
              <a:gd name="adj1" fmla="val 29806"/>
              <a:gd name="adj2" fmla="val 14166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0941" y="5445139"/>
            <a:ext cx="9780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 smtClean="0"/>
              <a:t>1)</a:t>
            </a:r>
            <a:endParaRPr lang="cs-CZ" sz="6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30940" y="4050778"/>
            <a:ext cx="9780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 smtClean="0"/>
              <a:t>2)</a:t>
            </a:r>
            <a:endParaRPr lang="cs-CZ" sz="6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75577" y="1884371"/>
            <a:ext cx="3595370" cy="1323439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Doporučuje se na začátku meetingu </a:t>
            </a:r>
            <a:r>
              <a:rPr lang="cs-CZ" sz="2000" dirty="0" smtClean="0"/>
              <a:t>otestovat si </a:t>
            </a:r>
            <a:r>
              <a:rPr lang="cs-CZ" sz="2000" dirty="0" smtClean="0"/>
              <a:t>zvukový výstup a mikrofon v uvedeném pořadí kroků: 1), 2).</a:t>
            </a:r>
            <a:endParaRPr lang="cs-CZ" sz="2000" dirty="0"/>
          </a:p>
        </p:txBody>
      </p:sp>
      <p:sp>
        <p:nvSpPr>
          <p:cNvPr id="6" name="Šipka ohnutá nahoru 5"/>
          <p:cNvSpPr/>
          <p:nvPr/>
        </p:nvSpPr>
        <p:spPr>
          <a:xfrm>
            <a:off x="4443832" y="5980329"/>
            <a:ext cx="2021002" cy="624289"/>
          </a:xfrm>
          <a:prstGeom prst="bentUpArrow">
            <a:avLst>
              <a:gd name="adj1" fmla="val 17387"/>
              <a:gd name="adj2" fmla="val 25000"/>
              <a:gd name="adj3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</p:spPr>
        <p:txBody>
          <a:bodyPr/>
          <a:lstStyle/>
          <a:p>
            <a:r>
              <a:rPr lang="cs-CZ" dirty="0" smtClean="0"/>
              <a:t>9. Test sluchátek a mikrofonu je intuitivně dobře zvládnutelný: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10" y="3084026"/>
            <a:ext cx="3415732" cy="2372262"/>
          </a:xfrm>
          <a:ln w="3175"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031" y="3084026"/>
            <a:ext cx="3631543" cy="234617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363" y="3084026"/>
            <a:ext cx="3518561" cy="235834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7488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633" y="254755"/>
            <a:ext cx="10796589" cy="812886"/>
          </a:xfrm>
        </p:spPr>
        <p:txBody>
          <a:bodyPr>
            <a:normAutofit/>
          </a:bodyPr>
          <a:lstStyle/>
          <a:p>
            <a:r>
              <a:rPr lang="cs-CZ" dirty="0" smtClean="0"/>
              <a:t>10. Další tipy – panel s ovládacími tlačítky: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915" y="997315"/>
            <a:ext cx="5886450" cy="3981450"/>
          </a:xfrm>
        </p:spPr>
      </p:pic>
      <p:sp>
        <p:nvSpPr>
          <p:cNvPr id="16" name="Šipka doprava 15"/>
          <p:cNvSpPr/>
          <p:nvPr/>
        </p:nvSpPr>
        <p:spPr>
          <a:xfrm rot="1405958">
            <a:off x="1436202" y="4031592"/>
            <a:ext cx="2051887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 rot="9532097">
            <a:off x="7005437" y="3905092"/>
            <a:ext cx="2524454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8675286" y="3421715"/>
            <a:ext cx="2690869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Zobrazit chatovací boxy</a:t>
            </a:r>
            <a:endParaRPr lang="cs-CZ" sz="2000" dirty="0"/>
          </a:p>
        </p:txBody>
      </p:sp>
      <p:sp>
        <p:nvSpPr>
          <p:cNvPr id="19" name="Šipka doprava 18"/>
          <p:cNvSpPr/>
          <p:nvPr/>
        </p:nvSpPr>
        <p:spPr>
          <a:xfrm rot="14455304">
            <a:off x="8556880" y="4967764"/>
            <a:ext cx="986123" cy="605481"/>
          </a:xfrm>
          <a:prstGeom prst="rightArrow">
            <a:avLst>
              <a:gd name="adj1" fmla="val 33674"/>
              <a:gd name="adj2" fmla="val 8273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9049941" y="5408356"/>
            <a:ext cx="2690869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Odchod z konferenční místnosti</a:t>
            </a:r>
            <a:endParaRPr lang="cs-CZ" sz="2000" dirty="0"/>
          </a:p>
        </p:txBody>
      </p:sp>
      <p:sp>
        <p:nvSpPr>
          <p:cNvPr id="21" name="Šipka doprava 20"/>
          <p:cNvSpPr/>
          <p:nvPr/>
        </p:nvSpPr>
        <p:spPr>
          <a:xfrm rot="16200000">
            <a:off x="6028412" y="4990781"/>
            <a:ext cx="756457" cy="605481"/>
          </a:xfrm>
          <a:prstGeom prst="rightArrow">
            <a:avLst>
              <a:gd name="adj1" fmla="val 33674"/>
              <a:gd name="adj2" fmla="val 684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5184964" y="5494609"/>
            <a:ext cx="2416557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Sdílení své obrazovky s ostatními</a:t>
            </a:r>
            <a:endParaRPr lang="cs-CZ" sz="2000" dirty="0"/>
          </a:p>
        </p:txBody>
      </p:sp>
      <p:sp>
        <p:nvSpPr>
          <p:cNvPr id="25" name="Šipka doprava 24"/>
          <p:cNvSpPr/>
          <p:nvPr/>
        </p:nvSpPr>
        <p:spPr>
          <a:xfrm rot="16200000">
            <a:off x="3721717" y="5040356"/>
            <a:ext cx="756457" cy="605481"/>
          </a:xfrm>
          <a:prstGeom prst="rightArrow">
            <a:avLst>
              <a:gd name="adj1" fmla="val 33674"/>
              <a:gd name="adj2" fmla="val 684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974225" y="5615073"/>
            <a:ext cx="3318599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Vypnou</a:t>
            </a:r>
            <a:r>
              <a:rPr lang="cs-CZ" sz="2000" dirty="0" smtClean="0"/>
              <a:t>t/zapnout webkameru</a:t>
            </a:r>
            <a:endParaRPr lang="cs-CZ" sz="2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98633" y="3648572"/>
            <a:ext cx="2925796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Ztlumit/zapnout mikrofon</a:t>
            </a:r>
            <a:endParaRPr lang="cs-CZ" sz="2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292824" y="1477287"/>
            <a:ext cx="5891579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Dolní panel nástrojů je během videokonference skrytý. Objeví se až při pohybu myší.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38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633" y="254755"/>
            <a:ext cx="10796589" cy="812886"/>
          </a:xfrm>
        </p:spPr>
        <p:txBody>
          <a:bodyPr>
            <a:normAutofit/>
          </a:bodyPr>
          <a:lstStyle/>
          <a:p>
            <a:r>
              <a:rPr lang="cs-CZ" dirty="0" smtClean="0"/>
              <a:t>11. Panel s účastníky meetingu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913" y="1228296"/>
            <a:ext cx="6489700" cy="4114800"/>
          </a:xfrm>
        </p:spPr>
      </p:pic>
      <p:sp>
        <p:nvSpPr>
          <p:cNvPr id="23" name="TextovéPole 22"/>
          <p:cNvSpPr txBox="1"/>
          <p:nvPr/>
        </p:nvSpPr>
        <p:spPr>
          <a:xfrm>
            <a:off x="8267664" y="865645"/>
            <a:ext cx="3050281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Vedoucí meetingu (host)</a:t>
            </a:r>
            <a:endParaRPr lang="cs-CZ" sz="2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904791" y="5378285"/>
            <a:ext cx="3290431" cy="1015663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Účastníci meetingu mají možnost poskytovat zpětnou vazbu pomocí sady ikon dole</a:t>
            </a:r>
            <a:endParaRPr lang="cs-CZ" sz="2000" dirty="0"/>
          </a:p>
        </p:txBody>
      </p:sp>
      <p:sp>
        <p:nvSpPr>
          <p:cNvPr id="35" name="Šipka doprava 34"/>
          <p:cNvSpPr/>
          <p:nvPr/>
        </p:nvSpPr>
        <p:spPr>
          <a:xfrm rot="16200000">
            <a:off x="3585821" y="5201010"/>
            <a:ext cx="756457" cy="605481"/>
          </a:xfrm>
          <a:prstGeom prst="rightArrow">
            <a:avLst>
              <a:gd name="adj1" fmla="val 33674"/>
              <a:gd name="adj2" fmla="val 684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1065477" y="5762299"/>
            <a:ext cx="3988437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 </a:t>
            </a:r>
            <a:r>
              <a:rPr lang="cs-CZ" sz="2000" dirty="0"/>
              <a:t>kliknutí na toto </a:t>
            </a:r>
            <a:r>
              <a:rPr lang="cs-CZ" sz="2000" dirty="0" smtClean="0"/>
              <a:t>tlačítko se </a:t>
            </a:r>
            <a:r>
              <a:rPr lang="cs-CZ" sz="2000" dirty="0"/>
              <a:t>vpravo</a:t>
            </a:r>
          </a:p>
          <a:p>
            <a:r>
              <a:rPr lang="cs-CZ" sz="2000" dirty="0"/>
              <a:t>zobrazí </a:t>
            </a:r>
            <a:r>
              <a:rPr lang="cs-CZ" sz="2000" dirty="0" smtClean="0"/>
              <a:t>panel s účastníky meetingu</a:t>
            </a:r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441" y="1666146"/>
            <a:ext cx="3238781" cy="3086367"/>
          </a:xfrm>
          <a:prstGeom prst="rect">
            <a:avLst/>
          </a:prstGeom>
        </p:spPr>
      </p:pic>
      <p:sp>
        <p:nvSpPr>
          <p:cNvPr id="38" name="Šipka doprava 37"/>
          <p:cNvSpPr/>
          <p:nvPr/>
        </p:nvSpPr>
        <p:spPr>
          <a:xfrm rot="16200000">
            <a:off x="9153476" y="4697316"/>
            <a:ext cx="756457" cy="605481"/>
          </a:xfrm>
          <a:prstGeom prst="rightArrow">
            <a:avLst>
              <a:gd name="adj1" fmla="val 33674"/>
              <a:gd name="adj2" fmla="val 684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Šipka doprava 38"/>
          <p:cNvSpPr/>
          <p:nvPr/>
        </p:nvSpPr>
        <p:spPr>
          <a:xfrm rot="7478562">
            <a:off x="9020014" y="1761705"/>
            <a:ext cx="1628863" cy="335337"/>
          </a:xfrm>
          <a:prstGeom prst="rightArrow">
            <a:avLst>
              <a:gd name="adj1" fmla="val 21429"/>
              <a:gd name="adj2" fmla="val 10231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ravoúhlá spojnice 7"/>
          <p:cNvCxnSpPr/>
          <p:nvPr/>
        </p:nvCxnSpPr>
        <p:spPr>
          <a:xfrm flipV="1">
            <a:off x="5053914" y="4604140"/>
            <a:ext cx="2850877" cy="1866046"/>
          </a:xfrm>
          <a:prstGeom prst="bentConnector3">
            <a:avLst>
              <a:gd name="adj1" fmla="val 82074"/>
            </a:avLst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0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633" y="254755"/>
            <a:ext cx="10796589" cy="812886"/>
          </a:xfrm>
        </p:spPr>
        <p:txBody>
          <a:bodyPr>
            <a:normAutofit/>
          </a:bodyPr>
          <a:lstStyle/>
          <a:p>
            <a:r>
              <a:rPr lang="cs-CZ" dirty="0" smtClean="0"/>
              <a:t>12. Panel s účastníky meetingu (2)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077" y="1090083"/>
            <a:ext cx="3238781" cy="3086367"/>
          </a:xfr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75" y="4478625"/>
            <a:ext cx="3628571" cy="1266667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531393" y="5188776"/>
            <a:ext cx="2958189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Účastník se může přihlásit zvednutím ručičky:</a:t>
            </a:r>
            <a:endParaRPr lang="cs-CZ" sz="2000" dirty="0"/>
          </a:p>
        </p:txBody>
      </p:sp>
      <p:sp>
        <p:nvSpPr>
          <p:cNvPr id="16" name="Šipka doprava 15"/>
          <p:cNvSpPr/>
          <p:nvPr/>
        </p:nvSpPr>
        <p:spPr>
          <a:xfrm>
            <a:off x="3403507" y="5239979"/>
            <a:ext cx="756457" cy="302740"/>
          </a:xfrm>
          <a:prstGeom prst="rightArrow">
            <a:avLst>
              <a:gd name="adj1" fmla="val 33674"/>
              <a:gd name="adj2" fmla="val 684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039290" y="4259137"/>
            <a:ext cx="2167694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Jiná podoba ikon:</a:t>
            </a:r>
            <a:endParaRPr lang="cs-CZ" sz="2000" dirty="0"/>
          </a:p>
        </p:txBody>
      </p:sp>
      <p:sp>
        <p:nvSpPr>
          <p:cNvPr id="18" name="Šipka doprava 17"/>
          <p:cNvSpPr/>
          <p:nvPr/>
        </p:nvSpPr>
        <p:spPr>
          <a:xfrm rot="15785843">
            <a:off x="2686297" y="4601144"/>
            <a:ext cx="1322471" cy="353277"/>
          </a:xfrm>
          <a:prstGeom prst="rightArrow">
            <a:avLst>
              <a:gd name="adj1" fmla="val 21429"/>
              <a:gd name="adj2" fmla="val 10231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8050562" y="4450037"/>
            <a:ext cx="2767219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Ikona pro Hujery: „Pane učiteli, už je čas!“ </a:t>
            </a:r>
            <a:r>
              <a:rPr lang="cs-CZ" sz="2000" dirty="0" smtClean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  <p:sp>
        <p:nvSpPr>
          <p:cNvPr id="20" name="Šipka doprava 19"/>
          <p:cNvSpPr/>
          <p:nvPr/>
        </p:nvSpPr>
        <p:spPr>
          <a:xfrm rot="10800000">
            <a:off x="7261839" y="4659795"/>
            <a:ext cx="812044" cy="306680"/>
          </a:xfrm>
          <a:prstGeom prst="rightArrow">
            <a:avLst>
              <a:gd name="adj1" fmla="val 37122"/>
              <a:gd name="adj2" fmla="val 1101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3899398" y="6029704"/>
            <a:ext cx="4151164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Možnost hlasování (např. na třídnické hodině: kdo je pro/proti)</a:t>
            </a:r>
            <a:endParaRPr lang="cs-CZ" sz="2000" dirty="0"/>
          </a:p>
        </p:txBody>
      </p:sp>
      <p:sp>
        <p:nvSpPr>
          <p:cNvPr id="24" name="Šipka doprava 23"/>
          <p:cNvSpPr/>
          <p:nvPr/>
        </p:nvSpPr>
        <p:spPr>
          <a:xfrm rot="16200000">
            <a:off x="4788450" y="5727962"/>
            <a:ext cx="369489" cy="233995"/>
          </a:xfrm>
          <a:prstGeom prst="rightArrow">
            <a:avLst>
              <a:gd name="adj1" fmla="val 37122"/>
              <a:gd name="adj2" fmla="val 1101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Šipka doprava 25"/>
          <p:cNvSpPr/>
          <p:nvPr/>
        </p:nvSpPr>
        <p:spPr>
          <a:xfrm rot="16200000">
            <a:off x="5288149" y="5727962"/>
            <a:ext cx="369489" cy="233995"/>
          </a:xfrm>
          <a:prstGeom prst="rightArrow">
            <a:avLst>
              <a:gd name="adj1" fmla="val 37122"/>
              <a:gd name="adj2" fmla="val 1101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doprava 26"/>
          <p:cNvSpPr/>
          <p:nvPr/>
        </p:nvSpPr>
        <p:spPr>
          <a:xfrm rot="5400000">
            <a:off x="6468526" y="4181226"/>
            <a:ext cx="676988" cy="234304"/>
          </a:xfrm>
          <a:prstGeom prst="rightArrow">
            <a:avLst>
              <a:gd name="adj1" fmla="val 37122"/>
              <a:gd name="adj2" fmla="val 110162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6741760" y="3544880"/>
            <a:ext cx="2887513" cy="400110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Dáme si pauzu na </a:t>
            </a:r>
            <a:r>
              <a:rPr lang="cs-CZ" sz="2000" dirty="0" err="1" smtClean="0"/>
              <a:t>kafe</a:t>
            </a:r>
            <a:r>
              <a:rPr lang="cs-CZ" sz="2000" dirty="0" smtClean="0"/>
              <a:t> </a:t>
            </a:r>
            <a:r>
              <a:rPr lang="cs-CZ" sz="2000" dirty="0" smtClean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5399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 webu zoom si stáhnout instalátor: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839" y="1542406"/>
            <a:ext cx="6017740" cy="4776727"/>
          </a:xfrm>
        </p:spPr>
      </p:pic>
      <p:sp>
        <p:nvSpPr>
          <p:cNvPr id="5" name="TextovéPole 4"/>
          <p:cNvSpPr txBox="1"/>
          <p:nvPr/>
        </p:nvSpPr>
        <p:spPr>
          <a:xfrm>
            <a:off x="838200" y="2520778"/>
            <a:ext cx="4487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hlinkClick r:id="rId3"/>
              </a:rPr>
              <a:t>https://zoom.us/download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38200" y="1921067"/>
            <a:ext cx="369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Link: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8200" y="4646960"/>
            <a:ext cx="2757616" cy="369332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Následně kliknout sem: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 rot="1053046">
            <a:off x="3460210" y="5055695"/>
            <a:ext cx="2804348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2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327" y="1705232"/>
            <a:ext cx="4590535" cy="3645244"/>
          </a:xfrm>
        </p:spPr>
        <p:txBody>
          <a:bodyPr>
            <a:normAutofit/>
          </a:bodyPr>
          <a:lstStyle/>
          <a:p>
            <a:r>
              <a:rPr lang="cs-CZ" dirty="0" smtClean="0"/>
              <a:t>2. Instalační soubor (ZoomInstaller.exe) uložit na disk svého PC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616" y="950165"/>
            <a:ext cx="6532604" cy="4813502"/>
          </a:xfrm>
        </p:spPr>
      </p:pic>
      <p:sp>
        <p:nvSpPr>
          <p:cNvPr id="5" name="Šipka doprava 4"/>
          <p:cNvSpPr/>
          <p:nvPr/>
        </p:nvSpPr>
        <p:spPr>
          <a:xfrm>
            <a:off x="1600358" y="5158186"/>
            <a:ext cx="8093357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3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Poté instalátor spustit (dvojklik)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010" y="1690688"/>
            <a:ext cx="8520734" cy="4759539"/>
          </a:xfrm>
        </p:spPr>
      </p:pic>
      <p:sp>
        <p:nvSpPr>
          <p:cNvPr id="5" name="Šipka dolů 4"/>
          <p:cNvSpPr/>
          <p:nvPr/>
        </p:nvSpPr>
        <p:spPr>
          <a:xfrm rot="2510590">
            <a:off x="5735095" y="997382"/>
            <a:ext cx="543697" cy="3314350"/>
          </a:xfrm>
          <a:prstGeom prst="downArrow">
            <a:avLst>
              <a:gd name="adj1" fmla="val 31818"/>
              <a:gd name="adj2" fmla="val 14772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9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Po instalaci se objeví toto okno: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941" y="1779373"/>
            <a:ext cx="6405075" cy="4348993"/>
          </a:xfrm>
        </p:spPr>
      </p:pic>
      <p:sp>
        <p:nvSpPr>
          <p:cNvPr id="5" name="TextovéPole 4"/>
          <p:cNvSpPr txBox="1"/>
          <p:nvPr/>
        </p:nvSpPr>
        <p:spPr>
          <a:xfrm>
            <a:off x="739346" y="2236573"/>
            <a:ext cx="3165389" cy="70788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Vybrat první volbu (připojit se k meetingu)</a:t>
            </a:r>
            <a:endParaRPr lang="cs-CZ" sz="2000" dirty="0"/>
          </a:p>
        </p:txBody>
      </p:sp>
      <p:sp>
        <p:nvSpPr>
          <p:cNvPr id="6" name="Šipka doprava 5"/>
          <p:cNvSpPr/>
          <p:nvPr/>
        </p:nvSpPr>
        <p:spPr>
          <a:xfrm rot="1053046">
            <a:off x="3537480" y="2999249"/>
            <a:ext cx="2804348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0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994"/>
          </a:xfrm>
        </p:spPr>
        <p:txBody>
          <a:bodyPr/>
          <a:lstStyle/>
          <a:p>
            <a:r>
              <a:rPr lang="cs-CZ" dirty="0" smtClean="0"/>
              <a:t>5. Okno s dalšími parametry: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574" y="1379408"/>
            <a:ext cx="5685283" cy="5338091"/>
          </a:xfrm>
        </p:spPr>
      </p:pic>
      <p:sp>
        <p:nvSpPr>
          <p:cNvPr id="5" name="TextovéPole 4"/>
          <p:cNvSpPr txBox="1"/>
          <p:nvPr/>
        </p:nvSpPr>
        <p:spPr>
          <a:xfrm>
            <a:off x="748503" y="1789317"/>
            <a:ext cx="3165389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Do </a:t>
            </a:r>
            <a:r>
              <a:rPr lang="cs-CZ" sz="2000" dirty="0" smtClean="0"/>
              <a:t>prvního</a:t>
            </a:r>
            <a:r>
              <a:rPr lang="pt-BR" sz="2000" dirty="0" smtClean="0"/>
              <a:t> pole </a:t>
            </a:r>
            <a:r>
              <a:rPr lang="pt-BR" sz="2000" dirty="0" smtClean="0"/>
              <a:t>vložt</a:t>
            </a:r>
            <a:r>
              <a:rPr lang="cs-CZ" sz="2000" dirty="0" smtClean="0"/>
              <a:t>e</a:t>
            </a:r>
            <a:r>
              <a:rPr lang="pt-BR" sz="2000" dirty="0" smtClean="0"/>
              <a:t> </a:t>
            </a:r>
            <a:r>
              <a:rPr lang="pt-BR" sz="2000" dirty="0" smtClean="0"/>
              <a:t>link </a:t>
            </a:r>
            <a:r>
              <a:rPr lang="cs-CZ" sz="2000" dirty="0" smtClean="0"/>
              <a:t>(</a:t>
            </a:r>
            <a:r>
              <a:rPr lang="cs-CZ" sz="2000" dirty="0" smtClean="0"/>
              <a:t>zkopírujte </a:t>
            </a:r>
            <a:r>
              <a:rPr lang="cs-CZ" sz="2000" dirty="0" smtClean="0"/>
              <a:t>z pozvánky </a:t>
            </a:r>
            <a:r>
              <a:rPr lang="pt-BR" sz="2000" dirty="0" smtClean="0"/>
              <a:t>zaslan</a:t>
            </a:r>
            <a:r>
              <a:rPr lang="cs-CZ" sz="2000" dirty="0" smtClean="0"/>
              <a:t>é</a:t>
            </a:r>
            <a:r>
              <a:rPr lang="pt-BR" sz="2000" dirty="0" smtClean="0"/>
              <a:t> na e-mail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8" name="Šipka doprava 7"/>
          <p:cNvSpPr/>
          <p:nvPr/>
        </p:nvSpPr>
        <p:spPr>
          <a:xfrm rot="940218">
            <a:off x="3805751" y="2733066"/>
            <a:ext cx="2707919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95189" y="6003351"/>
            <a:ext cx="3672016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Poté potvrdit tlačítkem „</a:t>
            </a:r>
            <a:r>
              <a:rPr lang="cs-CZ" sz="2000" dirty="0" err="1" smtClean="0"/>
              <a:t>Join</a:t>
            </a:r>
            <a:r>
              <a:rPr lang="cs-CZ" sz="2000" dirty="0" smtClean="0"/>
              <a:t>“. </a:t>
            </a:r>
            <a:endParaRPr lang="cs-CZ" sz="2000" dirty="0"/>
          </a:p>
        </p:txBody>
      </p:sp>
      <p:sp>
        <p:nvSpPr>
          <p:cNvPr id="12" name="Šipka doprava 11"/>
          <p:cNvSpPr/>
          <p:nvPr/>
        </p:nvSpPr>
        <p:spPr>
          <a:xfrm>
            <a:off x="4216519" y="5900665"/>
            <a:ext cx="4006580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61715" y="3262754"/>
            <a:ext cx="3952359" cy="2246769"/>
          </a:xfrm>
          <a:prstGeom prst="rect">
            <a:avLst/>
          </a:prstGeom>
          <a:solidFill>
            <a:srgbClr val="FFFFCC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/>
              <a:t>Zadejte své jméno – takto jej uvidí ostatní účastníci meetingu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cs-CZ" sz="2000" dirty="0" smtClean="0"/>
              <a:t>(Pokud sem napíšete nicneříkající označení typu „PC01“, „</a:t>
            </a:r>
            <a:r>
              <a:rPr lang="cs-CZ" sz="2000" dirty="0" err="1" smtClean="0"/>
              <a:t>Fantomas</a:t>
            </a:r>
            <a:r>
              <a:rPr lang="cs-CZ" sz="2000" dirty="0" smtClean="0"/>
              <a:t>“ aj</a:t>
            </a:r>
            <a:r>
              <a:rPr lang="cs-CZ" sz="2000" dirty="0"/>
              <a:t>., pak vás vedoucí </a:t>
            </a:r>
            <a:r>
              <a:rPr lang="cs-CZ" sz="2000" dirty="0" smtClean="0"/>
              <a:t>meetingu nejspíš nepozná a nepustí vás do videokonferenční místnosti.)</a:t>
            </a:r>
            <a:endParaRPr lang="cs-CZ" sz="2000" dirty="0"/>
          </a:p>
        </p:txBody>
      </p:sp>
      <p:sp>
        <p:nvSpPr>
          <p:cNvPr id="14" name="Šipka doprava 13"/>
          <p:cNvSpPr/>
          <p:nvPr/>
        </p:nvSpPr>
        <p:spPr>
          <a:xfrm>
            <a:off x="4335486" y="3928136"/>
            <a:ext cx="1747858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56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994"/>
          </a:xfrm>
        </p:spPr>
        <p:txBody>
          <a:bodyPr/>
          <a:lstStyle/>
          <a:p>
            <a:r>
              <a:rPr lang="cs-CZ" dirty="0" smtClean="0"/>
              <a:t>5(B). Heslo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69541" y="1853513"/>
            <a:ext cx="94529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ZOOM může chtít pro přístup do meetingu heslo. </a:t>
            </a:r>
            <a:r>
              <a:rPr lang="cs-CZ" sz="3600" dirty="0" smtClean="0"/>
              <a:t>V případě, že ho vedoucí meetingu nastavil</a:t>
            </a:r>
            <a:r>
              <a:rPr lang="cs-CZ" sz="3600" dirty="0"/>
              <a:t>, měli </a:t>
            </a:r>
            <a:r>
              <a:rPr lang="cs-CZ" sz="3600" dirty="0" smtClean="0"/>
              <a:t>byste ho </a:t>
            </a:r>
            <a:r>
              <a:rPr lang="cs-CZ" sz="3600" dirty="0" smtClean="0"/>
              <a:t>najít společně se zaslaným linkem v </a:t>
            </a:r>
            <a:r>
              <a:rPr lang="cs-CZ" sz="3600" dirty="0" smtClean="0"/>
              <a:t>e-mailu (</a:t>
            </a:r>
            <a:r>
              <a:rPr lang="cs-CZ" sz="3600" dirty="0"/>
              <a:t>nebo může </a:t>
            </a:r>
            <a:r>
              <a:rPr lang="cs-CZ" sz="3600" dirty="0" smtClean="0"/>
              <a:t>být z </a:t>
            </a:r>
            <a:r>
              <a:rPr lang="cs-CZ" sz="3600" dirty="0" smtClean="0"/>
              <a:t>bezpečnostních důvodů předáno jinou cestou, např. SMS; pro účely výuky se to ale nepředpokládá).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777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Objeví se výzva k připojení audio systému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725" y="1795666"/>
            <a:ext cx="6064690" cy="3874336"/>
          </a:xfrm>
          <a:ln w="6350">
            <a:solidFill>
              <a:schemeClr val="tx1"/>
            </a:solidFill>
            <a:prstDash val="solid"/>
          </a:ln>
        </p:spPr>
      </p:pic>
      <p:sp>
        <p:nvSpPr>
          <p:cNvPr id="5" name="TextovéPole 4"/>
          <p:cNvSpPr txBox="1"/>
          <p:nvPr/>
        </p:nvSpPr>
        <p:spPr>
          <a:xfrm>
            <a:off x="838200" y="2081202"/>
            <a:ext cx="2496652" cy="1323439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Potvrdit. (Dokud toto tlačítko nepotvrdíte, neuslyšíte žádný zvuk</a:t>
            </a:r>
            <a:r>
              <a:rPr lang="cs-CZ" sz="2000" dirty="0"/>
              <a:t> </a:t>
            </a:r>
            <a:r>
              <a:rPr lang="cs-CZ" sz="2000" dirty="0" smtClean="0"/>
              <a:t>z meetingu.)</a:t>
            </a:r>
            <a:endParaRPr lang="cs-CZ" sz="2000" dirty="0"/>
          </a:p>
        </p:txBody>
      </p:sp>
      <p:sp>
        <p:nvSpPr>
          <p:cNvPr id="8" name="Šipka doprava 7"/>
          <p:cNvSpPr/>
          <p:nvPr/>
        </p:nvSpPr>
        <p:spPr>
          <a:xfrm>
            <a:off x="3334852" y="2850193"/>
            <a:ext cx="2051887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035019" y="3404641"/>
            <a:ext cx="3729845" cy="1015663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Nabídne se i možnost otestování reproduktorů a mikrofonu (ale to lze udělat i kdykoli později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10" name="Šipka doprava 9"/>
          <p:cNvSpPr/>
          <p:nvPr/>
        </p:nvSpPr>
        <p:spPr>
          <a:xfrm rot="11998685">
            <a:off x="6305479" y="3672829"/>
            <a:ext cx="1676549" cy="605481"/>
          </a:xfrm>
          <a:prstGeom prst="rightArrow">
            <a:avLst>
              <a:gd name="adj1" fmla="val 29806"/>
              <a:gd name="adj2" fmla="val 141663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04904" y="4789271"/>
            <a:ext cx="2496652" cy="1631216"/>
          </a:xfrm>
          <a:prstGeom prst="rect">
            <a:avLst/>
          </a:prstGeom>
          <a:solidFill>
            <a:srgbClr val="FFFFCC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Je vhodné hned zaškrtnout toto políčko, abyste se nemuseli k zapínání zvuku později vracet.</a:t>
            </a:r>
            <a:endParaRPr lang="cs-CZ" sz="2000" dirty="0"/>
          </a:p>
        </p:txBody>
      </p:sp>
      <p:sp>
        <p:nvSpPr>
          <p:cNvPr id="12" name="Šipka doprava 11"/>
          <p:cNvSpPr/>
          <p:nvPr/>
        </p:nvSpPr>
        <p:spPr>
          <a:xfrm>
            <a:off x="2560581" y="5115682"/>
            <a:ext cx="1081950" cy="605481"/>
          </a:xfrm>
          <a:prstGeom prst="rightArrow">
            <a:avLst>
              <a:gd name="adj1" fmla="val 33674"/>
              <a:gd name="adj2" fmla="val 9897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3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Úspěch může vypadat nějak takhle: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808" y="1573773"/>
            <a:ext cx="7366398" cy="4777171"/>
          </a:xfrm>
        </p:spPr>
      </p:pic>
      <p:sp>
        <p:nvSpPr>
          <p:cNvPr id="5" name="TextovéPole 4"/>
          <p:cNvSpPr txBox="1"/>
          <p:nvPr/>
        </p:nvSpPr>
        <p:spPr>
          <a:xfrm>
            <a:off x="700506" y="2107741"/>
            <a:ext cx="33895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PS: Po připomínkách ohledně nízkého stupně zabezpečení přidal ZOOM od tohoto víkendu 1 krok navíc – po přijetí pozvánky je nový účastník automaticky přesměrován do čekárny (</a:t>
            </a:r>
            <a:r>
              <a:rPr lang="cs-CZ" sz="2000" dirty="0" err="1" smtClean="0"/>
              <a:t>waiting</a:t>
            </a:r>
            <a:r>
              <a:rPr lang="cs-CZ" sz="2000" dirty="0" smtClean="0"/>
              <a:t> </a:t>
            </a:r>
            <a:r>
              <a:rPr lang="cs-CZ" sz="2000" dirty="0" err="1" smtClean="0"/>
              <a:t>room</a:t>
            </a:r>
            <a:r>
              <a:rPr lang="cs-CZ" sz="2000" dirty="0" smtClean="0"/>
              <a:t>), odkud ho </a:t>
            </a:r>
            <a:r>
              <a:rPr lang="cs-CZ" sz="2000" dirty="0" smtClean="0"/>
              <a:t>vedoucí </a:t>
            </a:r>
            <a:r>
              <a:rPr lang="cs-CZ" sz="2000" dirty="0" smtClean="0"/>
              <a:t>meetingu (host) musí pustit dovnitř. Při větším počtu účastníků to ode všech vyžaduje trochu trpělivosti </a:t>
            </a:r>
            <a:r>
              <a:rPr lang="cs-CZ" sz="2000" dirty="0" smtClean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783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600</Words>
  <Application>Microsoft Office PowerPoint</Application>
  <PresentationFormat>Širokoúhlá obrazovka</PresentationFormat>
  <Paragraphs>51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Motiv Office</vt:lpstr>
      <vt:lpstr>Práce se ZOOM (na PC)</vt:lpstr>
      <vt:lpstr>1. Z webu zoom si stáhnout instalátor:</vt:lpstr>
      <vt:lpstr>2. Instalační soubor (ZoomInstaller.exe) uložit na disk svého PC</vt:lpstr>
      <vt:lpstr>3. Poté instalátor spustit (dvojklik)</vt:lpstr>
      <vt:lpstr>4. Po instalaci se objeví toto okno:</vt:lpstr>
      <vt:lpstr>5. Okno s dalšími parametry:</vt:lpstr>
      <vt:lpstr>5(B). Heslo</vt:lpstr>
      <vt:lpstr>6. Objeví se výzva k připojení audio systému</vt:lpstr>
      <vt:lpstr>7. Úspěch může vypadat nějak takhle:</vt:lpstr>
      <vt:lpstr>8. Test sluchátek/reproduktoru a mikrofonu</vt:lpstr>
      <vt:lpstr>9. Test sluchátek a mikrofonu je intuitivně dobře zvládnutelný:</vt:lpstr>
      <vt:lpstr>10. Další tipy – panel s ovládacími tlačítky: </vt:lpstr>
      <vt:lpstr>11. Panel s účastníky meetingu</vt:lpstr>
      <vt:lpstr>12. Panel s účastníky meetingu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ZOOM</dc:title>
  <dc:creator>Tomáš Mikulenka</dc:creator>
  <cp:lastModifiedBy>Tomáš Mikulenka</cp:lastModifiedBy>
  <cp:revision>32</cp:revision>
  <dcterms:created xsi:type="dcterms:W3CDTF">2020-04-06T09:33:24Z</dcterms:created>
  <dcterms:modified xsi:type="dcterms:W3CDTF">2020-04-09T13:32:36Z</dcterms:modified>
</cp:coreProperties>
</file>